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5"/>
  </p:notesMasterIdLst>
  <p:sldIdLst>
    <p:sldId id="256" r:id="rId2"/>
    <p:sldId id="282" r:id="rId3"/>
    <p:sldId id="277" r:id="rId4"/>
    <p:sldId id="285" r:id="rId5"/>
    <p:sldId id="288" r:id="rId6"/>
    <p:sldId id="280" r:id="rId7"/>
    <p:sldId id="278" r:id="rId8"/>
    <p:sldId id="286" r:id="rId9"/>
    <p:sldId id="287" r:id="rId10"/>
    <p:sldId id="283" r:id="rId11"/>
    <p:sldId id="289" r:id="rId12"/>
    <p:sldId id="281" r:id="rId13"/>
    <p:sldId id="27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idget Harrison" initials="BH" lastIdx="1" clrIdx="0">
    <p:extLst>
      <p:ext uri="{19B8F6BF-5375-455C-9EA6-DF929625EA0E}">
        <p15:presenceInfo xmlns:p15="http://schemas.microsoft.com/office/powerpoint/2012/main" userId="Bridget Harris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74" autoAdjust="0"/>
    <p:restoredTop sz="86420" autoAdjust="0"/>
  </p:normalViewPr>
  <p:slideViewPr>
    <p:cSldViewPr snapToGrid="0">
      <p:cViewPr>
        <p:scale>
          <a:sx n="75" d="100"/>
          <a:sy n="75" d="100"/>
        </p:scale>
        <p:origin x="738" y="-4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375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E7E7-967C-4D59-A538-905AEED75CC2}" type="datetimeFigureOut">
              <a:rPr lang="en-IE" smtClean="0"/>
              <a:t>12/10/2022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8F6C9-0468-47F1-9C43-856C1A8A29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79641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D8F6C9-0468-47F1-9C43-856C1A8A2984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19029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12/10/2022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1504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12/10/2022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327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12/10/2022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970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12/10/2022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0183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12/10/2022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0305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12/10/2022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6541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12/10/2022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83245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12/10/2022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42146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12/10/2022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56824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12/10/2022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3326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12/10/2022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16677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12/10/2022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27652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12/10/2022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99230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12/10/2022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31897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12/10/2022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73067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12/10/2022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423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9683C-058C-4CD8-98F9-10EE5A3D06BC}" type="datetimeFigureOut">
              <a:rPr lang="en-IE" smtClean="0"/>
              <a:t>12/10/2022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52341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haritiesregulator.ie/media/2141/sample-completed-compliance-record-form-non-complex-charities-final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77CC6B2C-E0FE-4CDF-B053-85E2F50F0E2F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35538" y="1971525"/>
            <a:ext cx="3564918" cy="36012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F1334A-12E0-4269-BDBF-B369BF081A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0154" y="3023118"/>
            <a:ext cx="5831634" cy="1027718"/>
          </a:xfrm>
        </p:spPr>
        <p:txBody>
          <a:bodyPr/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IE" sz="2800" dirty="0">
                <a:effectLst/>
                <a:latin typeface="Minion Pro Capt" panose="02040503050201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C of I GOVERNANCE CODE COMPLIANCE &amp; REPORTING 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xmlns="" id="{22DB53E1-91AD-4E7D-A51D-0C342D1811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0154" y="4050834"/>
            <a:ext cx="6782744" cy="1645427"/>
          </a:xfrm>
        </p:spPr>
        <p:txBody>
          <a:bodyPr>
            <a:normAutofit/>
          </a:bodyPr>
          <a:lstStyle/>
          <a:p>
            <a:pPr algn="l"/>
            <a:r>
              <a:rPr lang="en-IE" sz="1800" b="1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Janet Maxwell – Head of Synod Services &amp; Communications</a:t>
            </a:r>
            <a:endParaRPr lang="en-IE" sz="1800" dirty="0">
              <a:effectLst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l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25255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DAD81E04-77D2-43CF-8240-3D8657B9F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900" dirty="0">
                <a:latin typeface="Minion Pro Capt" panose="02040503050201020203" pitchFamily="18" charset="0"/>
              </a:rPr>
              <a:t>REPORTING FOR YEAR END 2021</a:t>
            </a:r>
            <a:endParaRPr lang="en-IE" sz="2900" dirty="0">
              <a:latin typeface="Minion Pro Capt" panose="02040503050201020203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89A90A38-D672-46EC-B58D-7E30D8687C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6884" y="1270000"/>
            <a:ext cx="9452758" cy="49783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IE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indent="0">
              <a:buNone/>
            </a:pPr>
            <a:endParaRPr lang="en-IE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indent="0">
              <a:buNone/>
            </a:pPr>
            <a:endParaRPr lang="en-IE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IE" dirty="0"/>
              <a:t>Annual Report asks questions related to the Governance Compliance Form Answers</a:t>
            </a:r>
          </a:p>
          <a:p>
            <a:r>
              <a:rPr lang="en-IE" dirty="0"/>
              <a:t>Most Select Vestries have completed some tasks</a:t>
            </a:r>
          </a:p>
          <a:p>
            <a:r>
              <a:rPr lang="en-IE" dirty="0"/>
              <a:t>But developing a full suite of evidenced compliance takes time</a:t>
            </a:r>
          </a:p>
          <a:p>
            <a:endParaRPr lang="en-IE" dirty="0"/>
          </a:p>
          <a:p>
            <a:r>
              <a:rPr lang="en-IE" dirty="0"/>
              <a:t>MOST PARISHES ARE ‘IN PROGRESS’</a:t>
            </a:r>
          </a:p>
          <a:p>
            <a:endParaRPr lang="en-IE" dirty="0"/>
          </a:p>
          <a:p>
            <a:r>
              <a:rPr lang="en-IE" dirty="0"/>
              <a:t>IT IS BEST TO BE CAUTIOUS AND NOT DECLARE FULL COMPLIANCE</a:t>
            </a:r>
          </a:p>
        </p:txBody>
      </p:sp>
    </p:spTree>
    <p:extLst>
      <p:ext uri="{BB962C8B-B14F-4D97-AF65-F5344CB8AC3E}">
        <p14:creationId xmlns:p14="http://schemas.microsoft.com/office/powerpoint/2010/main" val="3817135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CFD9BC-05CB-BCB5-C3C1-0EAC9B8CC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COMPLEX OR NON-COMPLEX</a:t>
            </a:r>
            <a:br>
              <a:rPr lang="en-GB" dirty="0"/>
            </a:br>
            <a:r>
              <a:rPr lang="en-GB" dirty="0"/>
              <a:t>...a decision for trustees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6DDDC77-C042-4370-77A5-3B9054762E3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/>
              <a:t>NON-COMPLEX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Small in size</a:t>
            </a:r>
          </a:p>
          <a:p>
            <a:r>
              <a:rPr lang="en-GB" dirty="0"/>
              <a:t>Relatively low income</a:t>
            </a:r>
          </a:p>
          <a:p>
            <a:r>
              <a:rPr lang="en-GB" dirty="0"/>
              <a:t>Few transactions</a:t>
            </a:r>
          </a:p>
          <a:p>
            <a:r>
              <a:rPr lang="en-GB" dirty="0"/>
              <a:t>Limited activity</a:t>
            </a:r>
          </a:p>
          <a:p>
            <a:r>
              <a:rPr lang="en-GB" dirty="0"/>
              <a:t>Non-complex funding</a:t>
            </a:r>
          </a:p>
          <a:p>
            <a:endParaRPr lang="en-I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8E99E5C-83BB-FDF6-F374-7B4EF71928E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/>
              <a:t>COMPLEX</a:t>
            </a:r>
          </a:p>
          <a:p>
            <a:r>
              <a:rPr lang="en-GB" dirty="0" err="1"/>
              <a:t>Safegarding</a:t>
            </a:r>
            <a:r>
              <a:rPr lang="en-GB" dirty="0"/>
              <a:t> policies + extensive regulated activity</a:t>
            </a:r>
          </a:p>
          <a:p>
            <a:r>
              <a:rPr lang="en-GB" dirty="0"/>
              <a:t>Complex funding</a:t>
            </a:r>
          </a:p>
          <a:p>
            <a:r>
              <a:rPr lang="en-GB" dirty="0"/>
              <a:t>Significant income</a:t>
            </a:r>
          </a:p>
          <a:p>
            <a:r>
              <a:rPr lang="en-GB" dirty="0"/>
              <a:t>Paid staff</a:t>
            </a:r>
          </a:p>
          <a:p>
            <a:r>
              <a:rPr lang="en-GB" dirty="0"/>
              <a:t>Large in size</a:t>
            </a:r>
          </a:p>
          <a:p>
            <a:r>
              <a:rPr lang="en-GB" dirty="0"/>
              <a:t>Significant number of ‘high-risk’ items on </a:t>
            </a:r>
            <a:r>
              <a:rPr lang="en-GB"/>
              <a:t>Risk Review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35562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DAD81E04-77D2-43CF-8240-3D8657B9F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E" sz="2800" dirty="0">
                <a:effectLst/>
                <a:latin typeface="Minion Pro Capt" panose="02040503050201020203" pitchFamily="18" charset="0"/>
                <a:ea typeface="Ebrima" panose="02000000000000000000" pitchFamily="2" charset="0"/>
                <a:cs typeface="Ebrima" panose="02000000000000000000" pitchFamily="2" charset="0"/>
              </a:rPr>
              <a:t>WHAT DOES THE GOVERNANCE REPORTING FORM LOOK LIKE?</a:t>
            </a:r>
            <a:endParaRPr lang="en-IE" sz="2900" dirty="0">
              <a:latin typeface="Minion Pro Capt" panose="02040503050201020203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89A90A38-D672-46EC-B58D-7E30D8687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25039"/>
            <a:ext cx="8596668" cy="4616323"/>
          </a:xfrm>
        </p:spPr>
        <p:txBody>
          <a:bodyPr/>
          <a:lstStyle/>
          <a:p>
            <a:pPr marL="0" indent="0">
              <a:buNone/>
            </a:pPr>
            <a:endParaRPr lang="en-IE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indent="0">
              <a:buNone/>
            </a:pPr>
            <a:r>
              <a:rPr lang="en-IE" dirty="0"/>
              <a:t>MODEL FORM FROM CRA WEBSITE</a:t>
            </a:r>
          </a:p>
          <a:p>
            <a:pPr marL="0" indent="0">
              <a:buNone/>
            </a:pPr>
            <a:r>
              <a:rPr lang="en-IE" dirty="0">
                <a:hlinkClick r:id="rId2"/>
              </a:rPr>
              <a:t>sample-completed-compliance-record-form-non-complex-charities-final.pdf (charitiesregulator.ie)</a:t>
            </a:r>
            <a:endParaRPr lang="en-IE" dirty="0"/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dirty="0" smtClean="0"/>
              <a:t>MODEL </a:t>
            </a:r>
            <a:r>
              <a:rPr lang="en-IE" dirty="0"/>
              <a:t>FORM FROM CHURCH OF </a:t>
            </a:r>
            <a:r>
              <a:rPr lang="en-IE" dirty="0" smtClean="0"/>
              <a:t>IRELAND 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dirty="0" smtClean="0"/>
              <a:t>The Compliance Report form is not uploaded. There are Governance questions on the </a:t>
            </a:r>
            <a:r>
              <a:rPr lang="en-IE" smtClean="0"/>
              <a:t>annual report.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73086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o, icon&#10;&#10;Description automatically generated">
            <a:extLst>
              <a:ext uri="{FF2B5EF4-FFF2-40B4-BE49-F238E27FC236}">
                <a16:creationId xmlns:a16="http://schemas.microsoft.com/office/drawing/2014/main" xmlns="" id="{9B98142D-6177-490E-88F2-152D5ADFA0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857" y="1616528"/>
            <a:ext cx="3592286" cy="3624943"/>
          </a:xfrm>
        </p:spPr>
      </p:pic>
    </p:spTree>
    <p:extLst>
      <p:ext uri="{BB962C8B-B14F-4D97-AF65-F5344CB8AC3E}">
        <p14:creationId xmlns:p14="http://schemas.microsoft.com/office/powerpoint/2010/main" val="558671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DAD81E04-77D2-43CF-8240-3D8657B9F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E" sz="2800" dirty="0">
                <a:effectLst/>
                <a:latin typeface="Minion Pro Capt" panose="02040503050201020203" pitchFamily="18" charset="0"/>
                <a:ea typeface="Ebrima" panose="02000000000000000000" pitchFamily="2" charset="0"/>
                <a:cs typeface="Ebrima" panose="02000000000000000000" pitchFamily="2" charset="0"/>
              </a:rPr>
              <a:t>CRA Governance Code</a:t>
            </a:r>
            <a:endParaRPr lang="en-IE" sz="2900" dirty="0">
              <a:latin typeface="Minion Pro Capt" panose="02040503050201020203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89A90A38-D672-46EC-B58D-7E30D8687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655" y="1379349"/>
            <a:ext cx="8162827" cy="12733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IE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xmlns="" id="{B3650B02-1B5A-4C83-AD57-AB4D98CD50DE}"/>
              </a:ext>
            </a:extLst>
          </p:cNvPr>
          <p:cNvSpPr txBox="1">
            <a:spLocks/>
          </p:cNvSpPr>
          <p:nvPr/>
        </p:nvSpPr>
        <p:spPr>
          <a:xfrm>
            <a:off x="887655" y="6515099"/>
            <a:ext cx="8596667" cy="658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endParaRPr lang="en-IE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8" name="Picture 7" descr="1. Advancing the charitable purpose&#10;2. Behaving with integrity&#10;3. Leading people&#10;4. Exercising control&#10;5. Working effectively&#10;6. Being accountable and transparent&#10;">
            <a:extLst>
              <a:ext uri="{FF2B5EF4-FFF2-40B4-BE49-F238E27FC236}">
                <a16:creationId xmlns:a16="http://schemas.microsoft.com/office/drawing/2014/main" xmlns="" id="{62926261-0434-4D9C-A7BC-C3610BE8B9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045" y="1672936"/>
            <a:ext cx="6504709" cy="4575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968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85F8AB-636F-4523-9F3F-F0A846AC4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8694"/>
          </a:xfrm>
        </p:spPr>
        <p:txBody>
          <a:bodyPr>
            <a:normAutofit fontScale="90000"/>
          </a:bodyPr>
          <a:lstStyle/>
          <a:p>
            <a:pPr algn="ctr"/>
            <a:r>
              <a:rPr lang="en-IE" sz="3100" dirty="0">
                <a:effectLst/>
                <a:latin typeface="Minion Pro Capt" panose="02040503050201020203" pitchFamily="18" charset="0"/>
                <a:ea typeface="Ebrima" panose="02000000000000000000" pitchFamily="2" charset="0"/>
                <a:cs typeface="Ebrima" panose="02000000000000000000" pitchFamily="2" charset="0"/>
              </a:rPr>
              <a:t>CRA GOVERNANCE CODE FOR SELECT VESTRIES</a:t>
            </a:r>
            <a:r>
              <a:rPr lang="en-I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I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8FE1C5-AE57-43C6-9927-BA952A4D8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3609"/>
            <a:ext cx="8596668" cy="4697754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E" sz="28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Based on the Church of Ireland Constitution (Governing Document)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IE" sz="28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E" sz="2800" b="1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Guidance Documents – Parish Resources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IE" sz="2800" b="1" dirty="0">
              <a:effectLst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E" sz="28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Annual pattern that can be used in all parishes</a:t>
            </a:r>
            <a:endParaRPr lang="en-IE" sz="2800" b="1" dirty="0">
              <a:effectLst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IE" sz="2000" b="1" dirty="0">
              <a:effectLst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32492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Suggested Annual Approach to Charities Governance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/>
              <a:t>General Vestry meeting</a:t>
            </a:r>
          </a:p>
          <a:p>
            <a:r>
              <a:rPr lang="en-IE" dirty="0"/>
              <a:t>Election of Select Vestry</a:t>
            </a:r>
          </a:p>
          <a:p>
            <a:r>
              <a:rPr lang="en-IE" dirty="0"/>
              <a:t>Key positions (role descriptions) </a:t>
            </a:r>
          </a:p>
          <a:p>
            <a:r>
              <a:rPr lang="en-IE" dirty="0"/>
              <a:t>Governance policies adopted by resolution </a:t>
            </a:r>
          </a:p>
          <a:p>
            <a:r>
              <a:rPr lang="en-IE" dirty="0"/>
              <a:t>Safeguarding policies - parish panel</a:t>
            </a:r>
          </a:p>
          <a:p>
            <a:r>
              <a:rPr lang="en-IE" dirty="0"/>
              <a:t>Select Vestry – induction training</a:t>
            </a:r>
          </a:p>
          <a:p>
            <a:r>
              <a:rPr lang="en-IE" dirty="0"/>
              <a:t>Planning Step 1: Strategic plan, activity plan and budget </a:t>
            </a:r>
          </a:p>
          <a:p>
            <a:r>
              <a:rPr lang="en-IE" dirty="0"/>
              <a:t>Planning Step 2: Review Risks &amp; Insurance</a:t>
            </a:r>
          </a:p>
          <a:p>
            <a:r>
              <a:rPr lang="en-IE" dirty="0"/>
              <a:t>People</a:t>
            </a:r>
          </a:p>
          <a:p>
            <a:r>
              <a:rPr lang="en-IE" dirty="0"/>
              <a:t>Working effectively</a:t>
            </a:r>
          </a:p>
          <a:p>
            <a:r>
              <a:rPr lang="en-IE" dirty="0"/>
              <a:t>Reporting</a:t>
            </a:r>
          </a:p>
          <a:p>
            <a:pPr marL="0" indent="0">
              <a:buNone/>
            </a:pP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33535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06BD8E-F905-B805-56D6-F91C44AF2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Need a bit more help?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C412E0-1200-0310-1064-1D28D33B7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800" dirty="0"/>
              <a:t>PARISH RESOURCES on Church of Ireland website  </a:t>
            </a:r>
          </a:p>
          <a:p>
            <a:endParaRPr lang="en-IE" sz="2800" dirty="0"/>
          </a:p>
          <a:p>
            <a:r>
              <a:rPr lang="en-IE" sz="2800" dirty="0"/>
              <a:t>HELP</a:t>
            </a:r>
          </a:p>
          <a:p>
            <a:r>
              <a:rPr lang="en-IE" sz="2800" dirty="0"/>
              <a:t>GUIDANCE</a:t>
            </a:r>
          </a:p>
          <a:p>
            <a:r>
              <a:rPr lang="en-IE" sz="2800" dirty="0"/>
              <a:t>MODEL DOCUMENTS</a:t>
            </a:r>
          </a:p>
          <a:p>
            <a:pPr marL="0" indent="0">
              <a:buNone/>
            </a:pPr>
            <a:endParaRPr lang="en-IE" sz="2800" dirty="0"/>
          </a:p>
          <a:p>
            <a:pPr marL="0" indent="0">
              <a:buNone/>
            </a:pPr>
            <a:r>
              <a:rPr lang="en-IE" sz="2800" dirty="0"/>
              <a:t>www.Ireland.Anglican.org/parish-resources</a:t>
            </a:r>
          </a:p>
        </p:txBody>
      </p:sp>
    </p:spTree>
    <p:extLst>
      <p:ext uri="{BB962C8B-B14F-4D97-AF65-F5344CB8AC3E}">
        <p14:creationId xmlns:p14="http://schemas.microsoft.com/office/powerpoint/2010/main" val="1543702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DAD81E04-77D2-43CF-8240-3D8657B9F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E" sz="2800" dirty="0">
                <a:effectLst/>
                <a:latin typeface="Minion Pro Capt" panose="02040503050201020203" pitchFamily="18" charset="0"/>
                <a:ea typeface="Ebrima" panose="02000000000000000000" pitchFamily="2" charset="0"/>
                <a:cs typeface="Ebrima" panose="02000000000000000000" pitchFamily="2" charset="0"/>
              </a:rPr>
              <a:t>WHO IS RESPONSIBLE FOR GOVERNANCE?</a:t>
            </a:r>
            <a:endParaRPr lang="en-IE" sz="2900" dirty="0">
              <a:latin typeface="Minion Pro Capt" panose="02040503050201020203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89A90A38-D672-46EC-B58D-7E30D8687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25039"/>
            <a:ext cx="8596668" cy="4616323"/>
          </a:xfrm>
        </p:spPr>
        <p:txBody>
          <a:bodyPr/>
          <a:lstStyle/>
          <a:p>
            <a:pPr marL="0" lvl="0" indent="0" algn="ctr">
              <a:lnSpc>
                <a:spcPct val="107000"/>
              </a:lnSpc>
              <a:buNone/>
            </a:pPr>
            <a:r>
              <a:rPr lang="en-IE" sz="28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MEMBERS OF SELECT VESTRIES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n-IE" sz="2000" dirty="0">
              <a:effectLst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IE" sz="24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TEAM WORK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n-IE" sz="24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IE" sz="24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SUB-COMMITTEES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IE" sz="2400" dirty="0">
              <a:effectLst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IE" sz="24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WORKING TOGETHER, BUILDING ON OUR STRENGTHS</a:t>
            </a:r>
            <a:endParaRPr lang="en-IE" sz="2400" dirty="0">
              <a:effectLst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33560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DAD81E04-77D2-43CF-8240-3D8657B9F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400" dirty="0">
                <a:latin typeface="Minion Pro Capt" panose="02040503050201020203" pitchFamily="18" charset="0"/>
                <a:ea typeface="Ebrima" panose="02000000000000000000" pitchFamily="2" charset="0"/>
                <a:cs typeface="Ebrima" panose="02000000000000000000" pitchFamily="2" charset="0"/>
              </a:rPr>
              <a:t>B</a:t>
            </a:r>
            <a:r>
              <a:rPr lang="en-IE" sz="4400" dirty="0">
                <a:latin typeface="Minion Pro Capt" panose="02040503050201020203" pitchFamily="18" charset="0"/>
                <a:ea typeface="Ebrima" panose="02000000000000000000" pitchFamily="2" charset="0"/>
                <a:cs typeface="Ebrima" panose="02000000000000000000" pitchFamily="2" charset="0"/>
              </a:rPr>
              <a:t>UT IT’S A LOT OF WORK?</a:t>
            </a:r>
            <a:endParaRPr lang="en-IE" sz="4400" dirty="0">
              <a:latin typeface="Minion Pro Capt" panose="02040503050201020203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89A90A38-D672-46EC-B58D-7E30D8687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25039"/>
            <a:ext cx="8596668" cy="46163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/>
              <a:t>THERE IS SOME ADDITIONAL WORK...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59146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E8346D-DBDD-8800-E462-75895C8EC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BUT WE’VE ALREADY DONE A LOT OF IT</a:t>
            </a:r>
            <a:endParaRPr lang="en-I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2AF0EF0-77B7-81B4-46D7-BC6DADBC42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/>
            </a:r>
            <a:br>
              <a:rPr lang="en-GB" dirty="0"/>
            </a:br>
            <a:endParaRPr lang="en-I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AC8B92C-8E07-5474-01EE-A39D3382C7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745" y="2160983"/>
            <a:ext cx="4185623" cy="3880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Governing Document - Constitution</a:t>
            </a:r>
          </a:p>
          <a:p>
            <a:pPr marL="0" indent="0">
              <a:buNone/>
            </a:pPr>
            <a:r>
              <a:rPr lang="en-GB" dirty="0"/>
              <a:t>Charitable Purpose &amp; Objects</a:t>
            </a:r>
          </a:p>
          <a:p>
            <a:pPr marL="0" indent="0">
              <a:buNone/>
            </a:pPr>
            <a:r>
              <a:rPr lang="en-GB" dirty="0"/>
              <a:t>Agendas &amp; Minutes</a:t>
            </a:r>
          </a:p>
          <a:p>
            <a:pPr marL="0" indent="0">
              <a:buNone/>
            </a:pPr>
            <a:r>
              <a:rPr lang="en-GB" dirty="0"/>
              <a:t>Role Descriptions</a:t>
            </a:r>
          </a:p>
          <a:p>
            <a:pPr marL="0" indent="0">
              <a:buNone/>
            </a:pPr>
            <a:r>
              <a:rPr lang="en-GB" dirty="0"/>
              <a:t>Insurance</a:t>
            </a:r>
          </a:p>
          <a:p>
            <a:pPr marL="0" indent="0">
              <a:buNone/>
            </a:pPr>
            <a:r>
              <a:rPr lang="en-GB" dirty="0"/>
              <a:t>Safeguarding policies &amp; implementation</a:t>
            </a:r>
          </a:p>
          <a:p>
            <a:pPr marL="0" indent="0">
              <a:buNone/>
            </a:pPr>
            <a:r>
              <a:rPr lang="en-GB" dirty="0"/>
              <a:t>Governance Policies</a:t>
            </a:r>
          </a:p>
          <a:p>
            <a:pPr marL="0" indent="0">
              <a:buNone/>
            </a:pPr>
            <a:r>
              <a:rPr lang="en-IE" dirty="0"/>
              <a:t>Induction training for SV members</a:t>
            </a:r>
          </a:p>
        </p:txBody>
      </p:sp>
      <p:pic>
        <p:nvPicPr>
          <p:cNvPr id="8" name="Content Placeholder 7" descr="Clapping hands outline">
            <a:extLst>
              <a:ext uri="{FF2B5EF4-FFF2-40B4-BE49-F238E27FC236}">
                <a16:creationId xmlns:a16="http://schemas.microsoft.com/office/drawing/2014/main" xmlns="" id="{46661250-CDE1-F42D-CC14-E4075E58E265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985165" y="2537690"/>
            <a:ext cx="2796020" cy="2796020"/>
          </a:xfrm>
        </p:spPr>
      </p:pic>
    </p:spTree>
    <p:extLst>
      <p:ext uri="{BB962C8B-B14F-4D97-AF65-F5344CB8AC3E}">
        <p14:creationId xmlns:p14="http://schemas.microsoft.com/office/powerpoint/2010/main" val="2734581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EFF1C1-A8D7-7A41-4DD8-D634E0044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And we’re working on other bits....</a:t>
            </a:r>
            <a:endParaRPr lang="en-I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AA8A50F-BDDF-2559-2824-05D4CBB64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745" y="1828800"/>
            <a:ext cx="4185623" cy="908445"/>
          </a:xfrm>
        </p:spPr>
        <p:txBody>
          <a:bodyPr/>
          <a:lstStyle/>
          <a:p>
            <a:r>
              <a:rPr lang="en-GB" sz="3200" dirty="0"/>
              <a:t>In progress....</a:t>
            </a:r>
            <a:endParaRPr lang="en-IE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9BDC4F2-0E24-8D32-6D94-F4115AA20F2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sz="2000" dirty="0"/>
          </a:p>
          <a:p>
            <a:r>
              <a:rPr lang="en-GB" sz="2000" dirty="0"/>
              <a:t>Budgeting</a:t>
            </a:r>
          </a:p>
          <a:p>
            <a:r>
              <a:rPr lang="en-GB" sz="2000" dirty="0"/>
              <a:t>Forward planning &amp; strategic planning</a:t>
            </a:r>
          </a:p>
          <a:p>
            <a:r>
              <a:rPr lang="en-GB" sz="2000" dirty="0"/>
              <a:t>Risk review</a:t>
            </a:r>
          </a:p>
          <a:p>
            <a:r>
              <a:rPr lang="en-GB" sz="2000" dirty="0"/>
              <a:t>Charity accounting formats</a:t>
            </a:r>
          </a:p>
          <a:p>
            <a:r>
              <a:rPr lang="en-GB" sz="2000" dirty="0"/>
              <a:t>Reporting formats around governance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1828280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1777</TotalTime>
  <Words>354</Words>
  <Application>Microsoft Office PowerPoint</Application>
  <PresentationFormat>Widescreen</PresentationFormat>
  <Paragraphs>96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Ebrima</vt:lpstr>
      <vt:lpstr>Minion Pro Capt</vt:lpstr>
      <vt:lpstr>Times New Roman</vt:lpstr>
      <vt:lpstr>Trebuchet MS</vt:lpstr>
      <vt:lpstr>Wingdings</vt:lpstr>
      <vt:lpstr>Wingdings 3</vt:lpstr>
      <vt:lpstr>Facet</vt:lpstr>
      <vt:lpstr>THE C of I GOVERNANCE CODE COMPLIANCE &amp; REPORTING </vt:lpstr>
      <vt:lpstr>CRA Governance Code</vt:lpstr>
      <vt:lpstr>CRA GOVERNANCE CODE FOR SELECT VESTRIES </vt:lpstr>
      <vt:lpstr>Suggested Annual Approach to Charities Governance</vt:lpstr>
      <vt:lpstr>Need a bit more help?</vt:lpstr>
      <vt:lpstr>WHO IS RESPONSIBLE FOR GOVERNANCE?</vt:lpstr>
      <vt:lpstr>BUT IT’S A LOT OF WORK?</vt:lpstr>
      <vt:lpstr>BUT WE’VE ALREADY DONE A LOT OF IT</vt:lpstr>
      <vt:lpstr>And we’re working on other bits....</vt:lpstr>
      <vt:lpstr>REPORTING FOR YEAR END 2021</vt:lpstr>
      <vt:lpstr>COMPLEX OR NON-COMPLEX ...a decision for trustees</vt:lpstr>
      <vt:lpstr>WHAT DOES THE GOVERNANCE REPORTING FORM LOOK LIKE?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Bridget Harrison</dc:creator>
  <cp:lastModifiedBy>Janet Maxwell</cp:lastModifiedBy>
  <cp:revision>40</cp:revision>
  <dcterms:created xsi:type="dcterms:W3CDTF">2021-07-15T13:29:37Z</dcterms:created>
  <dcterms:modified xsi:type="dcterms:W3CDTF">2022-10-12T20:57:59Z</dcterms:modified>
</cp:coreProperties>
</file>