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256" r:id="rId2"/>
    <p:sldId id="282" r:id="rId3"/>
    <p:sldId id="277" r:id="rId4"/>
    <p:sldId id="285" r:id="rId5"/>
    <p:sldId id="288" r:id="rId6"/>
    <p:sldId id="280" r:id="rId7"/>
    <p:sldId id="278" r:id="rId8"/>
    <p:sldId id="286" r:id="rId9"/>
    <p:sldId id="287" r:id="rId10"/>
    <p:sldId id="283" r:id="rId11"/>
    <p:sldId id="289" r:id="rId12"/>
    <p:sldId id="281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86420" autoAdjust="0"/>
  </p:normalViewPr>
  <p:slideViewPr>
    <p:cSldViewPr snapToGrid="0">
      <p:cViewPr>
        <p:scale>
          <a:sx n="75" d="100"/>
          <a:sy n="75" d="100"/>
        </p:scale>
        <p:origin x="738" y="-4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683C-058C-4CD8-98F9-10EE5A3D06BC}" type="datetimeFigureOut">
              <a:rPr lang="en-IE" smtClean="0"/>
              <a:t>12/10/2022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aritiesregulator.ie/media/2141/sample-completed-compliance-record-form-non-complex-charities-fin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4" y="3023118"/>
            <a:ext cx="5831634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 of I GOVERNANCE CODE COMPLIANCE &amp; REPORTING 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xmlns="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900" dirty="0">
                <a:latin typeface="Minion Pro Capt" panose="02040503050201020203" pitchFamily="18" charset="0"/>
              </a:rPr>
              <a:t>REPORTING FOR YEAR END 2021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9A90A38-D672-46EC-B58D-7E30D8687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6884" y="1270000"/>
            <a:ext cx="9452758" cy="49783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IE" dirty="0"/>
              <a:t>Annual Report asks questions related to the Governance Compliance Form Answers</a:t>
            </a:r>
          </a:p>
          <a:p>
            <a:r>
              <a:rPr lang="en-IE" dirty="0"/>
              <a:t>Most Select Vestries have completed some tasks</a:t>
            </a:r>
          </a:p>
          <a:p>
            <a:r>
              <a:rPr lang="en-IE" dirty="0"/>
              <a:t>But developing a full suite of evidenced compliance takes time</a:t>
            </a:r>
          </a:p>
          <a:p>
            <a:endParaRPr lang="en-IE" dirty="0"/>
          </a:p>
          <a:p>
            <a:r>
              <a:rPr lang="en-IE" dirty="0"/>
              <a:t>MOST PARISHES ARE ‘IN PROGRESS’</a:t>
            </a:r>
          </a:p>
          <a:p>
            <a:endParaRPr lang="en-IE" dirty="0"/>
          </a:p>
          <a:p>
            <a:r>
              <a:rPr lang="en-IE" dirty="0"/>
              <a:t>IT IS BEST TO BE CAUTIOUS AND NOT DECLARE FULL COMPLIANCE</a:t>
            </a:r>
          </a:p>
        </p:txBody>
      </p:sp>
    </p:spTree>
    <p:extLst>
      <p:ext uri="{BB962C8B-B14F-4D97-AF65-F5344CB8AC3E}">
        <p14:creationId xmlns:p14="http://schemas.microsoft.com/office/powerpoint/2010/main" val="381713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FD9BC-05CB-BCB5-C3C1-0EAC9B8C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COMPLEX OR NON-COMPLEX</a:t>
            </a:r>
            <a:br>
              <a:rPr lang="en-GB" dirty="0"/>
            </a:br>
            <a:r>
              <a:rPr lang="en-GB" dirty="0"/>
              <a:t>...a decision for trustees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DDDC77-C042-4370-77A5-3B9054762E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NON-COMPLEX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Small in size</a:t>
            </a:r>
          </a:p>
          <a:p>
            <a:r>
              <a:rPr lang="en-GB" dirty="0"/>
              <a:t>Relatively low income</a:t>
            </a:r>
          </a:p>
          <a:p>
            <a:r>
              <a:rPr lang="en-GB" dirty="0"/>
              <a:t>Few transactions</a:t>
            </a:r>
          </a:p>
          <a:p>
            <a:r>
              <a:rPr lang="en-GB" dirty="0"/>
              <a:t>Limited activity</a:t>
            </a:r>
          </a:p>
          <a:p>
            <a:r>
              <a:rPr lang="en-GB" dirty="0"/>
              <a:t>Non-complex funding</a:t>
            </a:r>
          </a:p>
          <a:p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E99E5C-83BB-FDF6-F374-7B4EF71928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COMPLEX</a:t>
            </a:r>
          </a:p>
          <a:p>
            <a:r>
              <a:rPr lang="en-GB" dirty="0" err="1"/>
              <a:t>Safegarding</a:t>
            </a:r>
            <a:r>
              <a:rPr lang="en-GB" dirty="0"/>
              <a:t> policies + extensive regulated activity</a:t>
            </a:r>
          </a:p>
          <a:p>
            <a:r>
              <a:rPr lang="en-GB" dirty="0"/>
              <a:t>Complex funding</a:t>
            </a:r>
          </a:p>
          <a:p>
            <a:r>
              <a:rPr lang="en-GB" dirty="0"/>
              <a:t>Significant income</a:t>
            </a:r>
          </a:p>
          <a:p>
            <a:r>
              <a:rPr lang="en-GB" dirty="0"/>
              <a:t>Paid staff</a:t>
            </a:r>
          </a:p>
          <a:p>
            <a:r>
              <a:rPr lang="en-GB" dirty="0"/>
              <a:t>Large in size</a:t>
            </a:r>
          </a:p>
          <a:p>
            <a:r>
              <a:rPr lang="en-GB" dirty="0"/>
              <a:t>Significant number of ‘high-risk’ items on </a:t>
            </a:r>
            <a:r>
              <a:rPr lang="en-GB"/>
              <a:t>Risk Review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556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WHAT DOES THE GOVERNANCE REPORTING FORM LOOK LIKE?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/>
          <a:lstStyle/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r>
              <a:rPr lang="en-IE" dirty="0"/>
              <a:t>MODEL FORM FROM CRA WEBSITE</a:t>
            </a:r>
          </a:p>
          <a:p>
            <a:pPr marL="0" indent="0">
              <a:buNone/>
            </a:pPr>
            <a:r>
              <a:rPr lang="en-IE" dirty="0">
                <a:hlinkClick r:id="rId2"/>
              </a:rPr>
              <a:t>sample-completed-compliance-record-form-non-complex-charities-final.pdf (charitiesregulator.ie)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MODEL </a:t>
            </a:r>
            <a:r>
              <a:rPr lang="en-IE" dirty="0"/>
              <a:t>FORM FROM CHURCH OF </a:t>
            </a:r>
            <a:r>
              <a:rPr lang="en-IE" dirty="0" smtClean="0"/>
              <a:t>IRELAND 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The Compliance Report form is not uploaded. There are Governance questions on the </a:t>
            </a:r>
            <a:r>
              <a:rPr lang="en-IE" smtClean="0"/>
              <a:t>annual report.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3086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xmlns="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</p:spTree>
    <p:extLst>
      <p:ext uri="{BB962C8B-B14F-4D97-AF65-F5344CB8AC3E}">
        <p14:creationId xmlns:p14="http://schemas.microsoft.com/office/powerpoint/2010/main" val="55867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CRA Governance Code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655" y="1379349"/>
            <a:ext cx="8162827" cy="12733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B3650B02-1B5A-4C83-AD57-AB4D98CD50DE}"/>
              </a:ext>
            </a:extLst>
          </p:cNvPr>
          <p:cNvSpPr txBox="1">
            <a:spLocks/>
          </p:cNvSpPr>
          <p:nvPr/>
        </p:nvSpPr>
        <p:spPr>
          <a:xfrm>
            <a:off x="887655" y="6515099"/>
            <a:ext cx="8596667" cy="658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IE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8" name="Picture 7" descr="1. Advancing the charitable purpose&#10;2. Behaving with integrity&#10;3. Leading people&#10;4. Exercising control&#10;5. Working effectively&#10;6. Being accountable and transparent&#10;">
            <a:extLst>
              <a:ext uri="{FF2B5EF4-FFF2-40B4-BE49-F238E27FC236}">
                <a16:creationId xmlns:a16="http://schemas.microsoft.com/office/drawing/2014/main" xmlns="" id="{62926261-0434-4D9C-A7BC-C3610BE8B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45" y="1672936"/>
            <a:ext cx="6504709" cy="457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6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85F8AB-636F-4523-9F3F-F0A846AC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694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1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CRA GOVERNANCE CODE FOR SELECT VESTRIES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8FE1C5-AE57-43C6-9927-BA952A4D8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609"/>
            <a:ext cx="8596668" cy="469775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Based on the Church of Ireland Constitution (Governing Document)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Guidance Documents – Parish Resources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800" b="1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E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Annual pattern that can be used in all parishes</a:t>
            </a:r>
            <a:endParaRPr lang="en-IE" sz="2800" b="1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000" b="1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249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Suggested Annual Approach to Charities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General Vestry meeting</a:t>
            </a:r>
          </a:p>
          <a:p>
            <a:r>
              <a:rPr lang="en-IE" dirty="0"/>
              <a:t>Election of Select Vestry</a:t>
            </a:r>
          </a:p>
          <a:p>
            <a:r>
              <a:rPr lang="en-IE" dirty="0"/>
              <a:t>Key positions (role descriptions) </a:t>
            </a:r>
          </a:p>
          <a:p>
            <a:r>
              <a:rPr lang="en-IE" dirty="0"/>
              <a:t>Governance policies adopted by resolution </a:t>
            </a:r>
          </a:p>
          <a:p>
            <a:r>
              <a:rPr lang="en-IE" dirty="0"/>
              <a:t>Safeguarding policies - parish panel</a:t>
            </a:r>
          </a:p>
          <a:p>
            <a:r>
              <a:rPr lang="en-IE" dirty="0"/>
              <a:t>Select Vestry – induction training</a:t>
            </a:r>
          </a:p>
          <a:p>
            <a:r>
              <a:rPr lang="en-IE" dirty="0"/>
              <a:t>Planning Step 1: Strategic plan, activity plan and budget </a:t>
            </a:r>
          </a:p>
          <a:p>
            <a:r>
              <a:rPr lang="en-IE" dirty="0"/>
              <a:t>Planning Step 2: Review Risks &amp; Insurance</a:t>
            </a:r>
          </a:p>
          <a:p>
            <a:r>
              <a:rPr lang="en-IE" dirty="0"/>
              <a:t>People</a:t>
            </a:r>
          </a:p>
          <a:p>
            <a:r>
              <a:rPr lang="en-IE" dirty="0"/>
              <a:t>Working effectively</a:t>
            </a:r>
          </a:p>
          <a:p>
            <a:r>
              <a:rPr lang="en-IE" dirty="0"/>
              <a:t>Reporting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353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06BD8E-F905-B805-56D6-F91C44AF2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a bit more help?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C412E0-1200-0310-1064-1D28D33B7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/>
              <a:t>PARISH RESOURCES on Church of Ireland website  </a:t>
            </a:r>
          </a:p>
          <a:p>
            <a:endParaRPr lang="en-IE" sz="2800" dirty="0"/>
          </a:p>
          <a:p>
            <a:r>
              <a:rPr lang="en-IE" sz="2800" dirty="0"/>
              <a:t>HELP</a:t>
            </a:r>
          </a:p>
          <a:p>
            <a:r>
              <a:rPr lang="en-IE" sz="2800" dirty="0"/>
              <a:t>GUIDANCE</a:t>
            </a:r>
          </a:p>
          <a:p>
            <a:r>
              <a:rPr lang="en-IE" sz="2800" dirty="0"/>
              <a:t>MODEL DOCUMENTS</a:t>
            </a:r>
          </a:p>
          <a:p>
            <a:pPr marL="0" indent="0">
              <a:buNone/>
            </a:pPr>
            <a:endParaRPr lang="en-IE" sz="2800" dirty="0"/>
          </a:p>
          <a:p>
            <a:pPr marL="0" indent="0">
              <a:buNone/>
            </a:pPr>
            <a:r>
              <a:rPr lang="en-IE" sz="2800" dirty="0"/>
              <a:t>www.Ireland.Anglican.org/parish-resources</a:t>
            </a:r>
          </a:p>
        </p:txBody>
      </p:sp>
    </p:spTree>
    <p:extLst>
      <p:ext uri="{BB962C8B-B14F-4D97-AF65-F5344CB8AC3E}">
        <p14:creationId xmlns:p14="http://schemas.microsoft.com/office/powerpoint/2010/main" val="154370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800" dirty="0">
                <a:effectLst/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WHO IS RESPONSIBLE FOR GOVERNANCE?</a:t>
            </a:r>
            <a:endParaRPr lang="en-IE" sz="29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en-IE" sz="28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MEMBERS OF SELECT VESTRIES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0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IE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TEAM WORK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E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IE" sz="2400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SUB-COMMITTEES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en-IE" sz="24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IE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WORKING TOGETHER, BUILDING ON OUR STRENGTHS</a:t>
            </a:r>
            <a:endParaRPr lang="en-IE" sz="24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356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AD81E04-77D2-43CF-8240-3D8657B9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r>
              <a:rPr lang="en-IE" sz="4400" dirty="0">
                <a:latin typeface="Minion Pro Capt" panose="02040503050201020203" pitchFamily="18" charset="0"/>
                <a:ea typeface="Ebrima" panose="02000000000000000000" pitchFamily="2" charset="0"/>
                <a:cs typeface="Ebrima" panose="02000000000000000000" pitchFamily="2" charset="0"/>
              </a:rPr>
              <a:t>UT IT’S A LOT OF WORK?</a:t>
            </a:r>
            <a:endParaRPr lang="en-IE" sz="4400" dirty="0">
              <a:latin typeface="Minion Pro Capt" panose="020405030502010202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9A90A38-D672-46EC-B58D-7E30D868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039"/>
            <a:ext cx="8596668" cy="4616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THERE IS SOME ADDITIONAL WORK...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914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8346D-DBDD-8800-E462-75895C8E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BUT WE’VE ALREADY DONE A LOT OF IT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AF0EF0-77B7-81B4-46D7-BC6DADBC42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C8B92C-8E07-5474-01EE-A39D3382C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160983"/>
            <a:ext cx="4185623" cy="3880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Governing Document - Constitution</a:t>
            </a:r>
          </a:p>
          <a:p>
            <a:pPr marL="0" indent="0">
              <a:buNone/>
            </a:pPr>
            <a:r>
              <a:rPr lang="en-GB" dirty="0"/>
              <a:t>Charitable Purpose &amp; Objects</a:t>
            </a:r>
          </a:p>
          <a:p>
            <a:pPr marL="0" indent="0">
              <a:buNone/>
            </a:pPr>
            <a:r>
              <a:rPr lang="en-GB" dirty="0"/>
              <a:t>Agendas &amp; Minutes</a:t>
            </a:r>
          </a:p>
          <a:p>
            <a:pPr marL="0" indent="0">
              <a:buNone/>
            </a:pPr>
            <a:r>
              <a:rPr lang="en-GB" dirty="0"/>
              <a:t>Role Descriptions</a:t>
            </a:r>
          </a:p>
          <a:p>
            <a:pPr marL="0" indent="0">
              <a:buNone/>
            </a:pPr>
            <a:r>
              <a:rPr lang="en-GB" dirty="0"/>
              <a:t>Insurance</a:t>
            </a:r>
          </a:p>
          <a:p>
            <a:pPr marL="0" indent="0">
              <a:buNone/>
            </a:pPr>
            <a:r>
              <a:rPr lang="en-GB" dirty="0"/>
              <a:t>Safeguarding policies &amp; implementation</a:t>
            </a:r>
          </a:p>
          <a:p>
            <a:pPr marL="0" indent="0">
              <a:buNone/>
            </a:pPr>
            <a:r>
              <a:rPr lang="en-GB" dirty="0"/>
              <a:t>Governance Policies</a:t>
            </a:r>
          </a:p>
          <a:p>
            <a:pPr marL="0" indent="0">
              <a:buNone/>
            </a:pPr>
            <a:r>
              <a:rPr lang="en-IE" dirty="0"/>
              <a:t>Induction training for SV members</a:t>
            </a:r>
          </a:p>
        </p:txBody>
      </p:sp>
      <p:pic>
        <p:nvPicPr>
          <p:cNvPr id="8" name="Content Placeholder 7" descr="Clapping hands outline">
            <a:extLst>
              <a:ext uri="{FF2B5EF4-FFF2-40B4-BE49-F238E27FC236}">
                <a16:creationId xmlns:a16="http://schemas.microsoft.com/office/drawing/2014/main" xmlns="" id="{46661250-CDE1-F42D-CC14-E4075E58E26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85165" y="2537690"/>
            <a:ext cx="2796020" cy="2796020"/>
          </a:xfrm>
        </p:spPr>
      </p:pic>
    </p:spTree>
    <p:extLst>
      <p:ext uri="{BB962C8B-B14F-4D97-AF65-F5344CB8AC3E}">
        <p14:creationId xmlns:p14="http://schemas.microsoft.com/office/powerpoint/2010/main" val="27345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EFF1C1-A8D7-7A41-4DD8-D634E004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we’re working on other bits....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A8A50F-BDDF-2559-2824-05D4CBB64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828800"/>
            <a:ext cx="4185623" cy="908445"/>
          </a:xfrm>
        </p:spPr>
        <p:txBody>
          <a:bodyPr/>
          <a:lstStyle/>
          <a:p>
            <a:r>
              <a:rPr lang="en-GB" sz="3200" dirty="0"/>
              <a:t>In progress....</a:t>
            </a:r>
            <a:endParaRPr lang="en-IE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BDC4F2-0E24-8D32-6D94-F4115AA20F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z="2000" dirty="0"/>
          </a:p>
          <a:p>
            <a:r>
              <a:rPr lang="en-GB" sz="2000" dirty="0"/>
              <a:t>Budgeting</a:t>
            </a:r>
          </a:p>
          <a:p>
            <a:r>
              <a:rPr lang="en-GB" sz="2000" dirty="0"/>
              <a:t>Forward planning &amp; strategic planning</a:t>
            </a:r>
          </a:p>
          <a:p>
            <a:r>
              <a:rPr lang="en-GB" sz="2000" dirty="0"/>
              <a:t>Risk review</a:t>
            </a:r>
          </a:p>
          <a:p>
            <a:r>
              <a:rPr lang="en-GB" sz="2000" dirty="0"/>
              <a:t>Charity accounting formats</a:t>
            </a:r>
          </a:p>
          <a:p>
            <a:r>
              <a:rPr lang="en-GB" sz="2000" dirty="0"/>
              <a:t>Reporting formats around governance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82828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354</Words>
  <Application>Microsoft Office PowerPoint</Application>
  <PresentationFormat>Widescreen</PresentationFormat>
  <Paragraphs>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Ebrima</vt:lpstr>
      <vt:lpstr>Minion Pro Capt</vt:lpstr>
      <vt:lpstr>Times New Roman</vt:lpstr>
      <vt:lpstr>Trebuchet MS</vt:lpstr>
      <vt:lpstr>Wingdings</vt:lpstr>
      <vt:lpstr>Wingdings 3</vt:lpstr>
      <vt:lpstr>Facet</vt:lpstr>
      <vt:lpstr>THE C of I GOVERNANCE CODE COMPLIANCE &amp; REPORTING </vt:lpstr>
      <vt:lpstr>CRA Governance Code</vt:lpstr>
      <vt:lpstr>CRA GOVERNANCE CODE FOR SELECT VESTRIES </vt:lpstr>
      <vt:lpstr>Suggested Annual Approach to Charities Governance</vt:lpstr>
      <vt:lpstr>Need a bit more help?</vt:lpstr>
      <vt:lpstr>WHO IS RESPONSIBLE FOR GOVERNANCE?</vt:lpstr>
      <vt:lpstr>BUT IT’S A LOT OF WORK?</vt:lpstr>
      <vt:lpstr>BUT WE’VE ALREADY DONE A LOT OF IT</vt:lpstr>
      <vt:lpstr>And we’re working on other bits....</vt:lpstr>
      <vt:lpstr>REPORTING FOR YEAR END 2021</vt:lpstr>
      <vt:lpstr>COMPLEX OR NON-COMPLEX ...a decision for trustees</vt:lpstr>
      <vt:lpstr>WHAT DOES THE GOVERNANCE REPORTING FORM LOOK LIKE?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Janet Maxwell</cp:lastModifiedBy>
  <cp:revision>40</cp:revision>
  <dcterms:created xsi:type="dcterms:W3CDTF">2021-07-15T13:29:37Z</dcterms:created>
  <dcterms:modified xsi:type="dcterms:W3CDTF">2022-10-12T20:57:59Z</dcterms:modified>
</cp:coreProperties>
</file>