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2"/>
  </p:notesMasterIdLst>
  <p:sldIdLst>
    <p:sldId id="256" r:id="rId2"/>
    <p:sldId id="304" r:id="rId3"/>
    <p:sldId id="313" r:id="rId4"/>
    <p:sldId id="312" r:id="rId5"/>
    <p:sldId id="314" r:id="rId6"/>
    <p:sldId id="306" r:id="rId7"/>
    <p:sldId id="316" r:id="rId8"/>
    <p:sldId id="282" r:id="rId9"/>
    <p:sldId id="307" r:id="rId10"/>
    <p:sldId id="291" r:id="rId11"/>
    <p:sldId id="308" r:id="rId12"/>
    <p:sldId id="309" r:id="rId13"/>
    <p:sldId id="310" r:id="rId14"/>
    <p:sldId id="289" r:id="rId15"/>
    <p:sldId id="305" r:id="rId16"/>
    <p:sldId id="311" r:id="rId17"/>
    <p:sldId id="292" r:id="rId18"/>
    <p:sldId id="303" r:id="rId19"/>
    <p:sldId id="31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idget Harrison" initials="BH" lastIdx="1" clrIdx="0">
    <p:extLst>
      <p:ext uri="{19B8F6BF-5375-455C-9EA6-DF929625EA0E}">
        <p15:presenceInfo xmlns:p15="http://schemas.microsoft.com/office/powerpoint/2012/main" userId="Bridget Harris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74" autoAdjust="0"/>
    <p:restoredTop sz="86420" autoAdjust="0"/>
  </p:normalViewPr>
  <p:slideViewPr>
    <p:cSldViewPr snapToGrid="0">
      <p:cViewPr varScale="1">
        <p:scale>
          <a:sx n="62" d="100"/>
          <a:sy n="62" d="100"/>
        </p:scale>
        <p:origin x="126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375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E7E7-967C-4D59-A538-905AEED75CC2}" type="datetimeFigureOut">
              <a:rPr lang="en-IE" smtClean="0"/>
              <a:t>22/09/2023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8F6C9-0468-47F1-9C43-856C1A8A29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79641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D8F6C9-0468-47F1-9C43-856C1A8A2984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19029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22/09/2023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1504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22/09/2023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327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22/09/2023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970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22/09/2023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0183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22/09/2023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0305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22/09/2023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6541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22/09/2023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83245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22/09/2023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42146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22/09/2023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56824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22/09/2023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3326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22/09/2023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16677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22/09/2023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27652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22/09/2023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99230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22/09/2023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31897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22/09/2023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73067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22/09/2023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423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9683C-058C-4CD8-98F9-10EE5A3D06BC}" type="datetimeFigureOut">
              <a:rPr lang="en-IE" smtClean="0"/>
              <a:t>22/09/2023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52341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7CC6B2C-E0FE-4CDF-B053-85E2F50F0E2F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35538" y="1971525"/>
            <a:ext cx="3564918" cy="36012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0F1334A-12E0-4269-BDBF-B369BF081A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0154" y="3023118"/>
            <a:ext cx="5831634" cy="1027718"/>
          </a:xfrm>
        </p:spPr>
        <p:txBody>
          <a:bodyPr/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IE" sz="2800" dirty="0">
                <a:effectLst/>
                <a:latin typeface="Minion Pro Capt" panose="02040503050201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C of I GOVERNANCE CODE COMPLIANCE &amp; REPORTING 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22DB53E1-91AD-4E7D-A51D-0C342D1811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0154" y="4050834"/>
            <a:ext cx="6782744" cy="1645427"/>
          </a:xfrm>
        </p:spPr>
        <p:txBody>
          <a:bodyPr>
            <a:normAutofit/>
          </a:bodyPr>
          <a:lstStyle/>
          <a:p>
            <a:pPr algn="l"/>
            <a:r>
              <a:rPr lang="en-IE" sz="1800" b="1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Janet Maxwell – Head of Synod Services &amp; Communications</a:t>
            </a:r>
          </a:p>
          <a:p>
            <a:pPr algn="l"/>
            <a:r>
              <a:rPr lang="en-IE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Stuart Wilson – Compliance &amp; Committee Support</a:t>
            </a:r>
            <a:endParaRPr lang="en-IE" sz="1800" dirty="0">
              <a:effectLst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l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25255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E6F98-D94B-F2A8-73AD-28237BFBC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35280"/>
            <a:ext cx="8596668" cy="780288"/>
          </a:xfrm>
        </p:spPr>
        <p:txBody>
          <a:bodyPr/>
          <a:lstStyle/>
          <a:p>
            <a:r>
              <a:rPr lang="en-US" dirty="0">
                <a:latin typeface="Minion Pro Capt" panose="02040503050201020203"/>
              </a:rPr>
              <a:t>For each question:</a:t>
            </a:r>
            <a:endParaRPr lang="en-IE" dirty="0">
              <a:latin typeface="Minion Pro Capt" panose="02040503050201020203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0A507-E7A6-65FC-E3DB-4B50F31703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969653"/>
            <a:ext cx="8596668" cy="4626864"/>
          </a:xfrm>
        </p:spPr>
        <p:txBody>
          <a:bodyPr>
            <a:noAutofit/>
          </a:bodyPr>
          <a:lstStyle/>
          <a:p>
            <a:r>
              <a:rPr lang="en-US" sz="2800" dirty="0">
                <a:latin typeface="Aptos" panose="020B0004020202020204" pitchFamily="34" charset="0"/>
              </a:rPr>
              <a:t>List the actions taken to meet the standard.</a:t>
            </a:r>
          </a:p>
          <a:p>
            <a:r>
              <a:rPr lang="en-GB" sz="2800" dirty="0">
                <a:latin typeface="Aptos" panose="020B0004020202020204" pitchFamily="34" charset="0"/>
              </a:rPr>
              <a:t>For example: </a:t>
            </a:r>
          </a:p>
          <a:p>
            <a:pPr marL="0" indent="0">
              <a:buNone/>
            </a:pPr>
            <a:endParaRPr lang="en-US" sz="2800" dirty="0">
              <a:latin typeface="Aptos" panose="020B0004020202020204" pitchFamily="34" charset="0"/>
            </a:endParaRPr>
          </a:p>
          <a:p>
            <a:pPr marL="0" indent="0">
              <a:buNone/>
            </a:pPr>
            <a:endParaRPr lang="en-IE" sz="2800" dirty="0">
              <a:latin typeface="Aptos" panose="020B000402020202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900E3E7-07A4-C3E3-ED54-3ED8016C773A}"/>
              </a:ext>
            </a:extLst>
          </p:cNvPr>
          <p:cNvSpPr txBox="1">
            <a:spLocks/>
          </p:cNvSpPr>
          <p:nvPr/>
        </p:nvSpPr>
        <p:spPr>
          <a:xfrm>
            <a:off x="677334" y="3905656"/>
            <a:ext cx="8596668" cy="2313432"/>
          </a:xfrm>
          <a:prstGeom prst="rect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GB" sz="2400" b="1" dirty="0">
                <a:latin typeface="Aptos" panose="020B0004020202020204" pitchFamily="34" charset="0"/>
              </a:rPr>
              <a:t>Actions Taken: </a:t>
            </a:r>
          </a:p>
          <a:p>
            <a:r>
              <a:rPr lang="en-GB" sz="2400" dirty="0">
                <a:latin typeface="Aptos" panose="020B0004020202020204" pitchFamily="34" charset="0"/>
              </a:rPr>
              <a:t>Information is provided to trustees who are members of the Select Vestry.</a:t>
            </a:r>
          </a:p>
          <a:p>
            <a:r>
              <a:rPr lang="en-GB" sz="2400" dirty="0">
                <a:latin typeface="Aptos" panose="020B0004020202020204" pitchFamily="34" charset="0"/>
              </a:rPr>
              <a:t>Charitable Purpose for Parishes is outlined in the Church of Ireland Constitution.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D6728E0-593D-50F7-43EC-9BD64FC151FA}"/>
              </a:ext>
            </a:extLst>
          </p:cNvPr>
          <p:cNvSpPr txBox="1">
            <a:spLocks/>
          </p:cNvSpPr>
          <p:nvPr/>
        </p:nvSpPr>
        <p:spPr>
          <a:xfrm>
            <a:off x="677334" y="2210908"/>
            <a:ext cx="8596668" cy="1574773"/>
          </a:xfrm>
          <a:prstGeom prst="rect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GB" sz="2400" b="1" dirty="0">
                <a:latin typeface="Aptos" panose="020B0004020202020204" pitchFamily="34" charset="0"/>
              </a:rPr>
              <a:t>Principle 1: </a:t>
            </a:r>
            <a:r>
              <a:rPr lang="en-GB" sz="2400" dirty="0">
                <a:latin typeface="Aptos" panose="020B0004020202020204" pitchFamily="34" charset="0"/>
              </a:rPr>
              <a:t>Advancing Charitable Purpose 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  <a:latin typeface="Aptos" panose="020B0004020202020204" pitchFamily="34" charset="0"/>
              </a:rPr>
              <a:t>CORE STANDARDS</a:t>
            </a:r>
          </a:p>
          <a:p>
            <a:pPr marL="0" indent="0" algn="ctr">
              <a:buFont typeface="Wingdings 3" charset="2"/>
              <a:buNone/>
            </a:pPr>
            <a:r>
              <a:rPr lang="en-GB" sz="2600" b="1" dirty="0">
                <a:latin typeface="Aptos" panose="020B0004020202020204" pitchFamily="34" charset="0"/>
              </a:rPr>
              <a:t>1.1</a:t>
            </a:r>
            <a:r>
              <a:rPr lang="en-GB" sz="2600" dirty="0">
                <a:latin typeface="Aptos" panose="020B0004020202020204" pitchFamily="34" charset="0"/>
              </a:rPr>
              <a:t> Be clear about the purpose of your charity and be able to explain this in simple terms to anyone who asks.</a:t>
            </a:r>
          </a:p>
          <a:p>
            <a:endParaRPr lang="en-GB" sz="28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892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E6F98-D94B-F2A8-73AD-28237BFBC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35280"/>
            <a:ext cx="8596668" cy="780288"/>
          </a:xfrm>
        </p:spPr>
        <p:txBody>
          <a:bodyPr/>
          <a:lstStyle/>
          <a:p>
            <a:r>
              <a:rPr lang="en-US" dirty="0">
                <a:latin typeface="Minion Pro Capt" panose="02040503050201020203"/>
              </a:rPr>
              <a:t>For each question:</a:t>
            </a:r>
            <a:endParaRPr lang="en-IE" dirty="0">
              <a:latin typeface="Minion Pro Capt" panose="02040503050201020203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0A507-E7A6-65FC-E3DB-4B50F31703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969653"/>
            <a:ext cx="8596668" cy="1306619"/>
          </a:xfrm>
        </p:spPr>
        <p:txBody>
          <a:bodyPr>
            <a:noAutofit/>
          </a:bodyPr>
          <a:lstStyle/>
          <a:p>
            <a:r>
              <a:rPr lang="en-US" sz="2800" dirty="0">
                <a:latin typeface="Aptos" panose="020B0004020202020204" pitchFamily="34" charset="0"/>
              </a:rPr>
              <a:t>Provide evidence.</a:t>
            </a:r>
          </a:p>
          <a:p>
            <a:r>
              <a:rPr lang="en-GB" sz="2800" dirty="0">
                <a:latin typeface="Aptos" panose="020B0004020202020204" pitchFamily="34" charset="0"/>
              </a:rPr>
              <a:t>For example: </a:t>
            </a:r>
          </a:p>
          <a:p>
            <a:endParaRPr lang="en-US" sz="2800" dirty="0">
              <a:latin typeface="Aptos" panose="020B0004020202020204" pitchFamily="34" charset="0"/>
            </a:endParaRPr>
          </a:p>
          <a:p>
            <a:pPr marL="0" indent="0">
              <a:buNone/>
            </a:pPr>
            <a:endParaRPr lang="en-IE" sz="2800" dirty="0">
              <a:latin typeface="Aptos" panose="020B00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B6A55B4-7792-9C37-B1F3-B9309F283555}"/>
              </a:ext>
            </a:extLst>
          </p:cNvPr>
          <p:cNvSpPr txBox="1">
            <a:spLocks/>
          </p:cNvSpPr>
          <p:nvPr/>
        </p:nvSpPr>
        <p:spPr>
          <a:xfrm>
            <a:off x="677334" y="2363395"/>
            <a:ext cx="5198172" cy="3205783"/>
          </a:xfrm>
          <a:prstGeom prst="rect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GB" sz="2400" b="1" dirty="0">
                <a:latin typeface="Aptos" panose="020B0004020202020204" pitchFamily="34" charset="0"/>
              </a:rPr>
              <a:t>Actions Taken: </a:t>
            </a:r>
          </a:p>
          <a:p>
            <a:r>
              <a:rPr lang="en-GB" sz="2400" dirty="0">
                <a:latin typeface="Aptos" panose="020B0004020202020204" pitchFamily="34" charset="0"/>
              </a:rPr>
              <a:t>Information is provided to trustees who are members of the Select Vestry.</a:t>
            </a:r>
          </a:p>
          <a:p>
            <a:r>
              <a:rPr lang="en-GB" sz="2400" dirty="0">
                <a:latin typeface="Aptos" panose="020B0004020202020204" pitchFamily="34" charset="0"/>
              </a:rPr>
              <a:t>Charitable Purpose for Parishes is outlined in the Church of Ireland Constitution.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AE19C98-3895-0BD7-57F1-89F68114ADA9}"/>
              </a:ext>
            </a:extLst>
          </p:cNvPr>
          <p:cNvSpPr txBox="1">
            <a:spLocks/>
          </p:cNvSpPr>
          <p:nvPr/>
        </p:nvSpPr>
        <p:spPr>
          <a:xfrm>
            <a:off x="6096000" y="2362880"/>
            <a:ext cx="3894306" cy="3205783"/>
          </a:xfrm>
          <a:prstGeom prst="rect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GB" sz="2400" b="1" dirty="0">
                <a:latin typeface="Aptos" panose="020B0004020202020204" pitchFamily="34" charset="0"/>
              </a:rPr>
              <a:t>Evidence: </a:t>
            </a:r>
          </a:p>
          <a:p>
            <a:r>
              <a:rPr lang="en-GB" sz="2400" dirty="0">
                <a:latin typeface="Aptos" panose="020B0004020202020204" pitchFamily="34" charset="0"/>
              </a:rPr>
              <a:t>Charity Trustee Training for Select Vestry Members [Dates]</a:t>
            </a:r>
          </a:p>
          <a:p>
            <a:r>
              <a:rPr lang="en-GB" sz="2400" dirty="0">
                <a:latin typeface="Aptos" panose="020B0004020202020204" pitchFamily="34" charset="0"/>
              </a:rPr>
              <a:t>Constitution of the Church of Ireland - Chapter XVII [Link]</a:t>
            </a:r>
          </a:p>
        </p:txBody>
      </p:sp>
    </p:spTree>
    <p:extLst>
      <p:ext uri="{BB962C8B-B14F-4D97-AF65-F5344CB8AC3E}">
        <p14:creationId xmlns:p14="http://schemas.microsoft.com/office/powerpoint/2010/main" val="2195137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E6F98-D94B-F2A8-73AD-28237BFBC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35280"/>
            <a:ext cx="8596668" cy="780288"/>
          </a:xfrm>
        </p:spPr>
        <p:txBody>
          <a:bodyPr/>
          <a:lstStyle/>
          <a:p>
            <a:r>
              <a:rPr lang="en-US" dirty="0">
                <a:latin typeface="Minion Pro Capt" panose="02040503050201020203"/>
              </a:rPr>
              <a:t>Evidence:</a:t>
            </a:r>
            <a:endParaRPr lang="en-IE" dirty="0">
              <a:latin typeface="Minion Pro Capt" panose="02040503050201020203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0A507-E7A6-65FC-E3DB-4B50F31703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969653"/>
            <a:ext cx="8596668" cy="4626864"/>
          </a:xfrm>
        </p:spPr>
        <p:txBody>
          <a:bodyPr>
            <a:noAutofit/>
          </a:bodyPr>
          <a:lstStyle/>
          <a:p>
            <a:pPr lvl="1" algn="just"/>
            <a:r>
              <a:rPr lang="en-GB" sz="2800" dirty="0">
                <a:latin typeface="Aptos" panose="020B0004020202020204" pitchFamily="34" charset="0"/>
              </a:rPr>
              <a:t>All charities should discuss and agree at select vestry meetings how they will meet the standards and minute the decision. </a:t>
            </a:r>
          </a:p>
          <a:p>
            <a:pPr lvl="1" algn="just"/>
            <a:r>
              <a:rPr lang="en-GB" sz="2800" dirty="0">
                <a:latin typeface="Aptos" panose="020B0004020202020204" pitchFamily="34" charset="0"/>
              </a:rPr>
              <a:t>For volunteer-only charities </a:t>
            </a:r>
            <a:r>
              <a:rPr lang="en-GB" sz="2800" b="1" dirty="0">
                <a:latin typeface="Aptos" panose="020B0004020202020204" pitchFamily="34" charset="0"/>
              </a:rPr>
              <a:t>this will be enough </a:t>
            </a:r>
            <a:r>
              <a:rPr lang="en-GB" sz="2800" dirty="0">
                <a:latin typeface="Aptos" panose="020B0004020202020204" pitchFamily="34" charset="0"/>
              </a:rPr>
              <a:t>to meet many of the core standards. </a:t>
            </a:r>
          </a:p>
          <a:p>
            <a:pPr lvl="1" algn="just"/>
            <a:r>
              <a:rPr lang="en-GB" sz="2800" dirty="0">
                <a:latin typeface="Aptos" panose="020B0004020202020204" pitchFamily="34" charset="0"/>
              </a:rPr>
              <a:t>More complex charities will be expected to provide more extensive documentation than other charities.</a:t>
            </a:r>
            <a:endParaRPr lang="en-IE" sz="2800" dirty="0">
              <a:latin typeface="Aptos" panose="020B0004020202020204" pitchFamily="34" charset="0"/>
            </a:endParaRPr>
          </a:p>
          <a:p>
            <a:pPr marL="0" indent="0">
              <a:buNone/>
            </a:pPr>
            <a:endParaRPr lang="en-IE" sz="28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153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E6F98-D94B-F2A8-73AD-28237BFBC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35280"/>
            <a:ext cx="8596668" cy="780288"/>
          </a:xfrm>
        </p:spPr>
        <p:txBody>
          <a:bodyPr/>
          <a:lstStyle/>
          <a:p>
            <a:r>
              <a:rPr lang="en-US" dirty="0">
                <a:latin typeface="Minion Pro Capt" panose="02040503050201020203"/>
              </a:rPr>
              <a:t>Questions: Core and Additional Standards</a:t>
            </a:r>
            <a:endParaRPr lang="en-IE" dirty="0">
              <a:latin typeface="Minion Pro Capt" panose="02040503050201020203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0A507-E7A6-65FC-E3DB-4B50F31703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115568"/>
            <a:ext cx="8596668" cy="4626864"/>
          </a:xfrm>
        </p:spPr>
        <p:txBody>
          <a:bodyPr>
            <a:noAutofit/>
          </a:bodyPr>
          <a:lstStyle/>
          <a:p>
            <a:pPr lvl="1"/>
            <a:r>
              <a:rPr lang="en-IE" sz="2800" dirty="0">
                <a:latin typeface="Aptos" panose="020B0004020202020204" pitchFamily="34" charset="0"/>
              </a:rPr>
              <a:t>Principles have </a:t>
            </a:r>
            <a:r>
              <a:rPr lang="en-IE" sz="2800" dirty="0">
                <a:solidFill>
                  <a:schemeClr val="accent2">
                    <a:lumMod val="50000"/>
                  </a:schemeClr>
                </a:solidFill>
                <a:latin typeface="Aptos" panose="020B0004020202020204" pitchFamily="34" charset="0"/>
              </a:rPr>
              <a:t>Core</a:t>
            </a:r>
            <a:r>
              <a:rPr lang="en-IE" sz="2800" dirty="0">
                <a:latin typeface="Aptos" panose="020B0004020202020204" pitchFamily="34" charset="0"/>
              </a:rPr>
              <a:t> and </a:t>
            </a:r>
            <a:r>
              <a:rPr lang="en-IE" sz="2800" dirty="0">
                <a:solidFill>
                  <a:schemeClr val="accent5">
                    <a:lumMod val="50000"/>
                  </a:schemeClr>
                </a:solidFill>
                <a:latin typeface="Aptos" panose="020B0004020202020204" pitchFamily="34" charset="0"/>
              </a:rPr>
              <a:t>Additional</a:t>
            </a:r>
            <a:r>
              <a:rPr lang="en-IE" sz="2800" dirty="0">
                <a:latin typeface="Aptos" panose="020B0004020202020204" pitchFamily="34" charset="0"/>
              </a:rPr>
              <a:t> standards</a:t>
            </a:r>
          </a:p>
          <a:p>
            <a:pPr lvl="1"/>
            <a:r>
              <a:rPr lang="en-IE" sz="2800" dirty="0">
                <a:latin typeface="Aptos" panose="020B0004020202020204" pitchFamily="34" charset="0"/>
              </a:rPr>
              <a:t>All charities are expected to answer the questions on </a:t>
            </a:r>
            <a:r>
              <a:rPr lang="en-IE" sz="2800" dirty="0">
                <a:solidFill>
                  <a:schemeClr val="accent2">
                    <a:lumMod val="50000"/>
                  </a:schemeClr>
                </a:solidFill>
                <a:latin typeface="Aptos" panose="020B0004020202020204" pitchFamily="34" charset="0"/>
              </a:rPr>
              <a:t>Core standards</a:t>
            </a:r>
            <a:r>
              <a:rPr lang="en-IE" sz="2800" dirty="0">
                <a:latin typeface="Aptos" panose="020B0004020202020204" pitchFamily="34" charset="0"/>
              </a:rPr>
              <a:t>.</a:t>
            </a:r>
          </a:p>
          <a:p>
            <a:pPr lvl="1"/>
            <a:r>
              <a:rPr lang="en-GB" sz="2800" dirty="0">
                <a:solidFill>
                  <a:schemeClr val="accent5">
                    <a:lumMod val="50000"/>
                  </a:schemeClr>
                </a:solidFill>
                <a:latin typeface="Aptos" panose="020B0004020202020204" pitchFamily="34" charset="0"/>
              </a:rPr>
              <a:t>Additional Standards </a:t>
            </a:r>
            <a:r>
              <a:rPr lang="en-GB" sz="2800" dirty="0">
                <a:latin typeface="Aptos" panose="020B0004020202020204" pitchFamily="34" charset="0"/>
              </a:rPr>
              <a:t>are to be completed by </a:t>
            </a:r>
            <a:r>
              <a:rPr lang="en-GB" sz="2800" dirty="0">
                <a:solidFill>
                  <a:schemeClr val="accent5">
                    <a:lumMod val="50000"/>
                  </a:schemeClr>
                </a:solidFill>
                <a:latin typeface="Aptos" panose="020B0004020202020204" pitchFamily="34" charset="0"/>
              </a:rPr>
              <a:t>complex</a:t>
            </a:r>
            <a:r>
              <a:rPr lang="en-GB" sz="2800" dirty="0">
                <a:latin typeface="Aptos" panose="020B0004020202020204" pitchFamily="34" charset="0"/>
              </a:rPr>
              <a:t> charities only.</a:t>
            </a:r>
            <a:endParaRPr lang="en-IE" sz="28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013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FD9BC-05CB-BCB5-C3C1-0EAC9B8CC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Minion Pro Capt" panose="02040503050201020203"/>
              </a:rPr>
              <a:t>COMPLEX OR NON-COMPLEX</a:t>
            </a:r>
            <a:br>
              <a:rPr lang="en-GB" dirty="0">
                <a:latin typeface="Minion Pro Capt" panose="02040503050201020203"/>
              </a:rPr>
            </a:br>
            <a:r>
              <a:rPr lang="en-GB" dirty="0">
                <a:latin typeface="Minion Pro Capt" panose="02040503050201020203"/>
              </a:rPr>
              <a:t>...a decision for trustees</a:t>
            </a:r>
            <a:endParaRPr lang="en-IE" dirty="0">
              <a:latin typeface="Minion Pro Capt" panose="02040503050201020203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DDC77-C042-4370-77A5-3B9054762E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491338"/>
            <a:ext cx="4184035" cy="42499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  <a:latin typeface="Aptos" panose="020B0004020202020204" pitchFamily="34" charset="0"/>
              </a:rPr>
              <a:t>NON-COMPLEX</a:t>
            </a:r>
          </a:p>
          <a:p>
            <a:r>
              <a:rPr lang="en-GB" sz="2400" dirty="0">
                <a:latin typeface="Aptos" panose="020B0004020202020204" pitchFamily="34" charset="0"/>
              </a:rPr>
              <a:t>Smaller in size</a:t>
            </a:r>
          </a:p>
          <a:p>
            <a:r>
              <a:rPr lang="en-GB" sz="2400" dirty="0">
                <a:latin typeface="Aptos" panose="020B0004020202020204" pitchFamily="34" charset="0"/>
              </a:rPr>
              <a:t>Relatively low income</a:t>
            </a:r>
          </a:p>
          <a:p>
            <a:r>
              <a:rPr lang="en-GB" sz="2400" dirty="0">
                <a:latin typeface="Aptos" panose="020B0004020202020204" pitchFamily="34" charset="0"/>
              </a:rPr>
              <a:t>Few transactions</a:t>
            </a:r>
          </a:p>
          <a:p>
            <a:r>
              <a:rPr lang="en-GB" sz="2400" dirty="0">
                <a:latin typeface="Aptos" panose="020B0004020202020204" pitchFamily="34" charset="0"/>
              </a:rPr>
              <a:t>Limited activity</a:t>
            </a:r>
          </a:p>
          <a:p>
            <a:r>
              <a:rPr lang="en-GB" sz="2400" dirty="0">
                <a:latin typeface="Aptos" panose="020B0004020202020204" pitchFamily="34" charset="0"/>
              </a:rPr>
              <a:t>Non-complex funding</a:t>
            </a:r>
          </a:p>
          <a:p>
            <a:pPr marL="180000" indent="0">
              <a:spcBef>
                <a:spcPts val="2400"/>
              </a:spcBef>
              <a:buNone/>
            </a:pPr>
            <a:r>
              <a:rPr lang="en-GB" sz="2400" b="1" dirty="0">
                <a:latin typeface="Aptos" panose="020B0004020202020204" pitchFamily="34" charset="0"/>
              </a:rPr>
              <a:t>most parishes will be considered non-complex</a:t>
            </a:r>
            <a:endParaRPr lang="en-IE" sz="2400" b="1" dirty="0">
              <a:latin typeface="Aptos" panose="020B00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99E5C-83BB-FDF6-F374-7B4EF71928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1591" y="2491338"/>
            <a:ext cx="4184034" cy="42499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accent5">
                    <a:lumMod val="50000"/>
                  </a:schemeClr>
                </a:solidFill>
                <a:latin typeface="Aptos" panose="020B0004020202020204" pitchFamily="34" charset="0"/>
              </a:rPr>
              <a:t>COMPLEX</a:t>
            </a:r>
          </a:p>
          <a:p>
            <a:r>
              <a:rPr lang="en-GB" sz="2400" dirty="0">
                <a:latin typeface="Aptos" panose="020B0004020202020204" pitchFamily="34" charset="0"/>
              </a:rPr>
              <a:t>Safeguarding policies + extensive regulated activity</a:t>
            </a:r>
          </a:p>
          <a:p>
            <a:r>
              <a:rPr lang="en-GB" sz="2400" dirty="0">
                <a:latin typeface="Aptos" panose="020B0004020202020204" pitchFamily="34" charset="0"/>
              </a:rPr>
              <a:t>Complex funding</a:t>
            </a:r>
          </a:p>
          <a:p>
            <a:r>
              <a:rPr lang="en-GB" sz="2400" dirty="0">
                <a:latin typeface="Aptos" panose="020B0004020202020204" pitchFamily="34" charset="0"/>
              </a:rPr>
              <a:t>Significant income</a:t>
            </a:r>
          </a:p>
          <a:p>
            <a:r>
              <a:rPr lang="en-GB" sz="2400" dirty="0">
                <a:latin typeface="Aptos" panose="020B0004020202020204" pitchFamily="34" charset="0"/>
              </a:rPr>
              <a:t>Paid staff</a:t>
            </a:r>
          </a:p>
          <a:p>
            <a:r>
              <a:rPr lang="en-GB" sz="2400" dirty="0">
                <a:latin typeface="Aptos" panose="020B0004020202020204" pitchFamily="34" charset="0"/>
              </a:rPr>
              <a:t>Larger in size</a:t>
            </a:r>
          </a:p>
          <a:p>
            <a:r>
              <a:rPr lang="en-GB" sz="2400" dirty="0">
                <a:latin typeface="Aptos" panose="020B0004020202020204" pitchFamily="34" charset="0"/>
              </a:rPr>
              <a:t>Significant number of ‘high-risk’ items on Risk Review</a:t>
            </a:r>
            <a:endParaRPr lang="en-IE" sz="2400" dirty="0">
              <a:latin typeface="Aptos" panose="020B00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42C2236-B960-3811-E898-9EEAD22F8BF1}"/>
              </a:ext>
            </a:extLst>
          </p:cNvPr>
          <p:cNvSpPr txBox="1">
            <a:spLocks/>
          </p:cNvSpPr>
          <p:nvPr/>
        </p:nvSpPr>
        <p:spPr>
          <a:xfrm>
            <a:off x="207164" y="1820725"/>
            <a:ext cx="8596668" cy="7802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IE" sz="2800" dirty="0">
                <a:latin typeface="Aptos" panose="020B0004020202020204" pitchFamily="34" charset="0"/>
              </a:rPr>
              <a:t>No strict rule, only indicators.</a:t>
            </a:r>
          </a:p>
        </p:txBody>
      </p:sp>
    </p:spTree>
    <p:extLst>
      <p:ext uri="{BB962C8B-B14F-4D97-AF65-F5344CB8AC3E}">
        <p14:creationId xmlns:p14="http://schemas.microsoft.com/office/powerpoint/2010/main" val="3335562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F468B-4978-2D9A-3BDE-FBB88A3A1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600" dirty="0">
                <a:effectLst/>
                <a:latin typeface="Minion Pro Capt" panose="02040503050201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Governance: Comply or Explain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3D097-B8F0-ACEC-22D9-17786976A3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963906"/>
            <a:ext cx="8596668" cy="4534171"/>
          </a:xfrm>
        </p:spPr>
        <p:txBody>
          <a:bodyPr/>
          <a:lstStyle/>
          <a:p>
            <a:r>
              <a:rPr lang="en-GB" sz="2800" dirty="0">
                <a:latin typeface="Aptos" panose="020B0004020202020204" pitchFamily="34" charset="0"/>
              </a:rPr>
              <a:t>Full compliance is not the only option. </a:t>
            </a:r>
          </a:p>
          <a:p>
            <a:r>
              <a:rPr lang="en-GB" sz="2800" dirty="0">
                <a:latin typeface="Aptos" panose="020B0004020202020204" pitchFamily="34" charset="0"/>
              </a:rPr>
              <a:t>For smaller charities, the CRA is more interested in </a:t>
            </a:r>
            <a:r>
              <a:rPr lang="en-GB" sz="2800" b="1" dirty="0">
                <a:latin typeface="Aptos" panose="020B0004020202020204" pitchFamily="34" charset="0"/>
              </a:rPr>
              <a:t>accurately </a:t>
            </a:r>
            <a:r>
              <a:rPr lang="en-GB" sz="2800" dirty="0">
                <a:latin typeface="Aptos" panose="020B0004020202020204" pitchFamily="34" charset="0"/>
              </a:rPr>
              <a:t>declared compliance than claims to be fully compliant in all areas.</a:t>
            </a:r>
          </a:p>
          <a:p>
            <a:r>
              <a:rPr lang="en-GB" sz="2800" dirty="0">
                <a:latin typeface="Aptos" panose="020B0004020202020204" pitchFamily="34" charset="0"/>
              </a:rPr>
              <a:t>Where you are not currently compliant you should try to understand be able to explain why. It is reasonable to explain that you are working towards compliance.</a:t>
            </a:r>
          </a:p>
          <a:p>
            <a:pPr marL="0" indent="0">
              <a:buNone/>
            </a:pPr>
            <a:endParaRPr lang="en-GB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2061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F468B-4978-2D9A-3BDE-FBB88A3A1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600" dirty="0">
                <a:effectLst/>
                <a:latin typeface="Minion Pro Capt" panose="02040503050201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Word of Warning…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3D097-B8F0-ACEC-22D9-17786976A3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930400"/>
            <a:ext cx="8596668" cy="3801299"/>
          </a:xfrm>
        </p:spPr>
        <p:txBody>
          <a:bodyPr/>
          <a:lstStyle/>
          <a:p>
            <a:pPr marL="0" indent="0" algn="ctr">
              <a:buNone/>
            </a:pPr>
            <a:r>
              <a:rPr lang="en-GB" sz="2800" dirty="0">
                <a:latin typeface="Aptos" panose="020B0004020202020204" pitchFamily="34" charset="0"/>
              </a:rPr>
              <a:t>Full compliance declaration </a:t>
            </a:r>
          </a:p>
          <a:p>
            <a:endParaRPr lang="en-GB" sz="2800" dirty="0">
              <a:latin typeface="Aptos" panose="020B0004020202020204" pitchFamily="34" charset="0"/>
            </a:endParaRPr>
          </a:p>
          <a:p>
            <a:endParaRPr lang="en-GB" sz="2800" dirty="0">
              <a:latin typeface="Aptos" panose="020B0004020202020204" pitchFamily="34" charset="0"/>
            </a:endParaRPr>
          </a:p>
          <a:p>
            <a:pPr marL="0" indent="0" algn="ctr">
              <a:buNone/>
            </a:pPr>
            <a:r>
              <a:rPr lang="en-GB" sz="2800" dirty="0">
                <a:latin typeface="Aptos" panose="020B0004020202020204" pitchFamily="34" charset="0"/>
              </a:rPr>
              <a:t>CRA Spot check</a:t>
            </a:r>
          </a:p>
          <a:p>
            <a:pPr marL="0" indent="0">
              <a:buNone/>
            </a:pPr>
            <a:endParaRPr lang="en-GB" dirty="0">
              <a:latin typeface="Aptos" panose="020B0004020202020204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40629E0-12E9-F326-515F-28B717E7F250}"/>
              </a:ext>
            </a:extLst>
          </p:cNvPr>
          <p:cNvCxnSpPr>
            <a:cxnSpLocks/>
          </p:cNvCxnSpPr>
          <p:nvPr/>
        </p:nvCxnSpPr>
        <p:spPr>
          <a:xfrm>
            <a:off x="4931923" y="2641060"/>
            <a:ext cx="0" cy="87549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19063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F468B-4978-2D9A-3BDE-FBB88A3A1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600" dirty="0">
                <a:effectLst/>
                <a:latin typeface="Minion Pro Capt" panose="02040503050201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GOVERNANCE CODE COMPLIANCE &amp; REPORTING FOR PARISHES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3D097-B8F0-ACEC-22D9-17786976A3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72781"/>
            <a:ext cx="8596668" cy="3801299"/>
          </a:xfrm>
        </p:spPr>
        <p:txBody>
          <a:bodyPr/>
          <a:lstStyle/>
          <a:p>
            <a:r>
              <a:rPr lang="en-GB" sz="2800" dirty="0">
                <a:latin typeface="Aptos" panose="020B0004020202020204" pitchFamily="34" charset="0"/>
              </a:rPr>
              <a:t>Compliance Record Form should be approved at a Select Vestry meeting before you report on your compliance to the CRA.</a:t>
            </a:r>
          </a:p>
          <a:p>
            <a:pPr marL="0" indent="0">
              <a:buNone/>
            </a:pPr>
            <a:endParaRPr lang="en-GB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333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E6F98-D94B-F2A8-73AD-28237BFBC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0288"/>
          </a:xfrm>
        </p:spPr>
        <p:txBody>
          <a:bodyPr/>
          <a:lstStyle/>
          <a:p>
            <a:r>
              <a:rPr lang="en-US" dirty="0">
                <a:latin typeface="Minion Pro Capt" panose="02040503050201020203"/>
              </a:rPr>
              <a:t>Sample Document:</a:t>
            </a:r>
            <a:endParaRPr lang="en-IE" dirty="0">
              <a:latin typeface="Minion Pro Capt" panose="02040503050201020203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0A507-E7A6-65FC-E3DB-4B50F31703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621536"/>
            <a:ext cx="8596668" cy="4626864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ptos" panose="020B0004020202020204" pitchFamily="34" charset="0"/>
              </a:rPr>
              <a:t>Parish Resources </a:t>
            </a:r>
          </a:p>
          <a:p>
            <a:pPr lvl="1"/>
            <a:r>
              <a:rPr lang="en-GB" sz="2400" dirty="0">
                <a:latin typeface="Aptos" panose="020B0004020202020204" pitchFamily="34" charset="0"/>
              </a:rPr>
              <a:t>Charity Governance Code Reporting (RI)</a:t>
            </a:r>
          </a:p>
          <a:p>
            <a:pPr lvl="2"/>
            <a:r>
              <a:rPr lang="en-GB" sz="2400" dirty="0">
                <a:latin typeface="Aptos" panose="020B0004020202020204" pitchFamily="34" charset="0"/>
              </a:rPr>
              <a:t>Parish Governance Code Compliance Record</a:t>
            </a:r>
            <a:endParaRPr lang="en-IE" sz="2400" dirty="0">
              <a:latin typeface="Aptos" panose="020B0004020202020204" pitchFamily="34" charset="0"/>
            </a:endParaRPr>
          </a:p>
          <a:p>
            <a:pPr marL="0" indent="0">
              <a:buNone/>
            </a:pPr>
            <a:endParaRPr lang="en-IE" dirty="0"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en-IE" dirty="0">
                <a:latin typeface="Aptos" panose="020B0004020202020204" pitchFamily="34" charset="0"/>
              </a:rPr>
              <a:t>www.ireland.anglican.org/parish-resources/655/charity-governance-code-reporting-ri</a:t>
            </a:r>
          </a:p>
        </p:txBody>
      </p:sp>
    </p:spTree>
    <p:extLst>
      <p:ext uri="{BB962C8B-B14F-4D97-AF65-F5344CB8AC3E}">
        <p14:creationId xmlns:p14="http://schemas.microsoft.com/office/powerpoint/2010/main" val="19966345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E6F98-D94B-F2A8-73AD-28237BFBC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0288"/>
          </a:xfrm>
        </p:spPr>
        <p:txBody>
          <a:bodyPr/>
          <a:lstStyle/>
          <a:p>
            <a:r>
              <a:rPr lang="en-US" dirty="0">
                <a:latin typeface="Minion Pro Capt" panose="02040503050201020203"/>
              </a:rPr>
              <a:t>Questions:</a:t>
            </a:r>
            <a:endParaRPr lang="en-IE" dirty="0">
              <a:latin typeface="Minion Pro Capt" panose="02040503050201020203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0A507-E7A6-65FC-E3DB-4B50F31703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621536"/>
            <a:ext cx="8596668" cy="4626864"/>
          </a:xfrm>
        </p:spPr>
        <p:txBody>
          <a:bodyPr>
            <a:normAutofit/>
          </a:bodyPr>
          <a:lstStyle/>
          <a:p>
            <a:endParaRPr lang="en-IE" sz="2400" dirty="0">
              <a:latin typeface="Aptos" panose="020B0004020202020204" pitchFamily="34" charset="0"/>
            </a:endParaRPr>
          </a:p>
          <a:p>
            <a:r>
              <a:rPr lang="en-IE" sz="2400" dirty="0">
                <a:latin typeface="Aptos" panose="020B0004020202020204" pitchFamily="34" charset="0"/>
              </a:rPr>
              <a:t>Feel free to contact me directly: stuart.wilson@rcbdub.org</a:t>
            </a:r>
            <a:endParaRPr lang="en-IE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038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F468B-4978-2D9A-3BDE-FBB88A3A1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3362"/>
          </a:xfrm>
        </p:spPr>
        <p:txBody>
          <a:bodyPr/>
          <a:lstStyle/>
          <a:p>
            <a:r>
              <a:rPr lang="en-IE" sz="3600" dirty="0">
                <a:effectLst/>
                <a:latin typeface="Minion Pro Capt" panose="02040503050201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CHARITIES GOVERNANCE CODE</a:t>
            </a:r>
            <a:endParaRPr lang="en-IE" dirty="0"/>
          </a:p>
        </p:txBody>
      </p:sp>
      <p:pic>
        <p:nvPicPr>
          <p:cNvPr id="5" name="Picture 4" descr="A blue cover with white text&#10;&#10;Description automatically generated">
            <a:extLst>
              <a:ext uri="{FF2B5EF4-FFF2-40B4-BE49-F238E27FC236}">
                <a16:creationId xmlns:a16="http://schemas.microsoft.com/office/drawing/2014/main" id="{6E1433F9-1AE9-EF96-8EFD-E38B969B7C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658407"/>
            <a:ext cx="3465681" cy="4441314"/>
          </a:xfrm>
          <a:prstGeom prst="rect">
            <a:avLst/>
          </a:prstGeom>
        </p:spPr>
      </p:pic>
      <p:pic>
        <p:nvPicPr>
          <p:cNvPr id="7" name="Picture 6" descr="A close up of text&#10;&#10;Description automatically generated">
            <a:extLst>
              <a:ext uri="{FF2B5EF4-FFF2-40B4-BE49-F238E27FC236}">
                <a16:creationId xmlns:a16="http://schemas.microsoft.com/office/drawing/2014/main" id="{25BB33BC-721C-DAFA-334B-FFDBA491D8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0715" y="2396496"/>
            <a:ext cx="5706722" cy="1723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9194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o, icon&#10;&#10;Description automatically generated">
            <a:extLst>
              <a:ext uri="{FF2B5EF4-FFF2-40B4-BE49-F238E27FC236}">
                <a16:creationId xmlns:a16="http://schemas.microsoft.com/office/drawing/2014/main" id="{9B98142D-6177-490E-88F2-152D5ADFA0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857" y="1616528"/>
            <a:ext cx="3592286" cy="3624943"/>
          </a:xfrm>
        </p:spPr>
      </p:pic>
    </p:spTree>
    <p:extLst>
      <p:ext uri="{BB962C8B-B14F-4D97-AF65-F5344CB8AC3E}">
        <p14:creationId xmlns:p14="http://schemas.microsoft.com/office/powerpoint/2010/main" val="558671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F468B-4978-2D9A-3BDE-FBB88A3A1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3362"/>
          </a:xfrm>
        </p:spPr>
        <p:txBody>
          <a:bodyPr/>
          <a:lstStyle/>
          <a:p>
            <a:r>
              <a:rPr lang="en-IE" sz="3600" dirty="0">
                <a:effectLst/>
                <a:latin typeface="Minion Pro Capt" panose="02040503050201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CHARITIES GOVERNANCE CODE</a:t>
            </a:r>
            <a:endParaRPr lang="en-IE" dirty="0"/>
          </a:p>
        </p:txBody>
      </p:sp>
      <p:pic>
        <p:nvPicPr>
          <p:cNvPr id="5" name="Picture 4" descr="A blue cover with white text&#10;&#10;Description automatically generated">
            <a:extLst>
              <a:ext uri="{FF2B5EF4-FFF2-40B4-BE49-F238E27FC236}">
                <a16:creationId xmlns:a16="http://schemas.microsoft.com/office/drawing/2014/main" id="{6E1433F9-1AE9-EF96-8EFD-E38B969B7C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658407"/>
            <a:ext cx="3465681" cy="4441314"/>
          </a:xfrm>
          <a:prstGeom prst="rect">
            <a:avLst/>
          </a:prstGeom>
        </p:spPr>
      </p:pic>
      <p:pic>
        <p:nvPicPr>
          <p:cNvPr id="3" name="Picture 2" descr="A white paper with black text&#10;&#10;Description automatically generated">
            <a:extLst>
              <a:ext uri="{FF2B5EF4-FFF2-40B4-BE49-F238E27FC236}">
                <a16:creationId xmlns:a16="http://schemas.microsoft.com/office/drawing/2014/main" id="{93DD68BE-248C-12E0-BC74-7112DA7EF4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642" y="1821377"/>
            <a:ext cx="5163271" cy="4115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851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F468B-4978-2D9A-3BDE-FBB88A3A1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600" dirty="0">
                <a:effectLst/>
                <a:latin typeface="Minion Pro Capt" panose="02040503050201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GOVERNANCE CODE </a:t>
            </a:r>
            <a:r>
              <a:rPr lang="en-IE" dirty="0">
                <a:latin typeface="Minion Pro Capt" panose="02040503050201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CONTEXT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3D097-B8F0-ACEC-22D9-17786976A3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431667"/>
            <a:ext cx="8596668" cy="4330106"/>
          </a:xfrm>
        </p:spPr>
        <p:txBody>
          <a:bodyPr/>
          <a:lstStyle/>
          <a:p>
            <a:r>
              <a:rPr lang="en-GB" sz="2800" dirty="0">
                <a:latin typeface="Aptos" panose="020B0004020202020204" pitchFamily="34" charset="0"/>
              </a:rPr>
              <a:t>For registered parishes:</a:t>
            </a:r>
          </a:p>
          <a:p>
            <a:pPr lvl="1"/>
            <a:r>
              <a:rPr lang="en-GB" sz="2600" dirty="0">
                <a:latin typeface="Aptos" panose="020B0004020202020204" pitchFamily="34" charset="0"/>
              </a:rPr>
              <a:t>Governance Code Compliance Record Form helps answer questions asked on the Annual Report.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5C3C900-6EFF-88C1-EDF0-FF0366777962}"/>
              </a:ext>
            </a:extLst>
          </p:cNvPr>
          <p:cNvSpPr/>
          <p:nvPr/>
        </p:nvSpPr>
        <p:spPr>
          <a:xfrm>
            <a:off x="1864167" y="5448300"/>
            <a:ext cx="7072009" cy="1112196"/>
          </a:xfrm>
          <a:prstGeom prst="round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/>
              <a:t>ANNUAL REPORT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2E5353E-0539-257E-D4F8-918224E6C4BD}"/>
              </a:ext>
            </a:extLst>
          </p:cNvPr>
          <p:cNvSpPr/>
          <p:nvPr/>
        </p:nvSpPr>
        <p:spPr>
          <a:xfrm>
            <a:off x="7179162" y="3108636"/>
            <a:ext cx="3268344" cy="1498059"/>
          </a:xfrm>
          <a:prstGeom prst="ellipse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PARISH ACCOUNTS (AUDITED or RECEIPTS &amp; PAYMENTS)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F8A967A-DB40-1D3F-4EF9-FB87AF9EFFB4}"/>
              </a:ext>
            </a:extLst>
          </p:cNvPr>
          <p:cNvSpPr/>
          <p:nvPr/>
        </p:nvSpPr>
        <p:spPr>
          <a:xfrm>
            <a:off x="3766001" y="3108636"/>
            <a:ext cx="3268344" cy="149805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TRUSTEES ANNUAL REPORT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2578604-2A6F-8A7C-C565-0CBE5D3D7879}"/>
              </a:ext>
            </a:extLst>
          </p:cNvPr>
          <p:cNvSpPr/>
          <p:nvPr/>
        </p:nvSpPr>
        <p:spPr>
          <a:xfrm>
            <a:off x="352840" y="3108636"/>
            <a:ext cx="3268344" cy="149805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COMPLIANCE RECORD FORM</a:t>
            </a:r>
          </a:p>
        </p:txBody>
      </p:sp>
      <p:sp>
        <p:nvSpPr>
          <p:cNvPr id="10" name="Arrow: Striped Right 9">
            <a:extLst>
              <a:ext uri="{FF2B5EF4-FFF2-40B4-BE49-F238E27FC236}">
                <a16:creationId xmlns:a16="http://schemas.microsoft.com/office/drawing/2014/main" id="{C5383207-21AA-63DA-3F2B-EFF6A61BCFD2}"/>
              </a:ext>
            </a:extLst>
          </p:cNvPr>
          <p:cNvSpPr/>
          <p:nvPr/>
        </p:nvSpPr>
        <p:spPr>
          <a:xfrm rot="2645965">
            <a:off x="3237714" y="4704186"/>
            <a:ext cx="632298" cy="617057"/>
          </a:xfrm>
          <a:prstGeom prst="strip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Arrow: Striped Right 10">
            <a:extLst>
              <a:ext uri="{FF2B5EF4-FFF2-40B4-BE49-F238E27FC236}">
                <a16:creationId xmlns:a16="http://schemas.microsoft.com/office/drawing/2014/main" id="{06B0E9AE-693C-148D-E17C-288ACDF31FF8}"/>
              </a:ext>
            </a:extLst>
          </p:cNvPr>
          <p:cNvSpPr/>
          <p:nvPr/>
        </p:nvSpPr>
        <p:spPr>
          <a:xfrm rot="8143109">
            <a:off x="6991451" y="4714104"/>
            <a:ext cx="632298" cy="617057"/>
          </a:xfrm>
          <a:prstGeom prst="strip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Arrow: Striped Right 11">
            <a:extLst>
              <a:ext uri="{FF2B5EF4-FFF2-40B4-BE49-F238E27FC236}">
                <a16:creationId xmlns:a16="http://schemas.microsoft.com/office/drawing/2014/main" id="{9907B996-FC4A-307E-F621-F8CA6A63D72E}"/>
              </a:ext>
            </a:extLst>
          </p:cNvPr>
          <p:cNvSpPr/>
          <p:nvPr/>
        </p:nvSpPr>
        <p:spPr>
          <a:xfrm rot="5400000">
            <a:off x="5112561" y="4714105"/>
            <a:ext cx="632298" cy="617057"/>
          </a:xfrm>
          <a:prstGeom prst="strip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35995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F468B-4978-2D9A-3BDE-FBB88A3A1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600" dirty="0">
                <a:effectLst/>
                <a:latin typeface="Minion Pro Capt" panose="02040503050201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GOVERNANCE CODE </a:t>
            </a:r>
            <a:r>
              <a:rPr lang="en-IE" dirty="0">
                <a:latin typeface="Minion Pro Capt" panose="02040503050201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CONTEXT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3D097-B8F0-ACEC-22D9-17786976A3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643975"/>
            <a:ext cx="8596668" cy="4330106"/>
          </a:xfrm>
        </p:spPr>
        <p:txBody>
          <a:bodyPr/>
          <a:lstStyle/>
          <a:p>
            <a:r>
              <a:rPr lang="en-GB" sz="2800" dirty="0">
                <a:latin typeface="Aptos" panose="020B0004020202020204" pitchFamily="34" charset="0"/>
              </a:rPr>
              <a:t>Unregistered parishes:</a:t>
            </a:r>
          </a:p>
          <a:p>
            <a:pPr lvl="1"/>
            <a:r>
              <a:rPr lang="en-GB" sz="2600" dirty="0">
                <a:latin typeface="Aptos" panose="020B0004020202020204" pitchFamily="34" charset="0"/>
              </a:rPr>
              <a:t>Many of the policies adopted and other work done to prepare for registration provide a basis for your Compliance Record.</a:t>
            </a:r>
          </a:p>
          <a:p>
            <a:pPr lvl="1"/>
            <a:r>
              <a:rPr lang="en-GB" sz="2600" dirty="0">
                <a:latin typeface="Aptos" panose="020B0004020202020204" pitchFamily="34" charset="0"/>
              </a:rPr>
              <a:t>Good chance to get a head start.</a:t>
            </a:r>
          </a:p>
        </p:txBody>
      </p:sp>
    </p:spTree>
    <p:extLst>
      <p:ext uri="{BB962C8B-B14F-4D97-AF65-F5344CB8AC3E}">
        <p14:creationId xmlns:p14="http://schemas.microsoft.com/office/powerpoint/2010/main" val="2880327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F468B-4978-2D9A-3BDE-FBB88A3A1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600" dirty="0">
                <a:effectLst/>
                <a:latin typeface="Minion Pro Capt" panose="02040503050201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GOVERNANCE CODE COMPLIANCE &amp; REPORTING FOR PARISHES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3D097-B8F0-ACEC-22D9-17786976A3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72781"/>
            <a:ext cx="8596668" cy="3801299"/>
          </a:xfrm>
        </p:spPr>
        <p:txBody>
          <a:bodyPr/>
          <a:lstStyle/>
          <a:p>
            <a:r>
              <a:rPr lang="en-GB" sz="2800" dirty="0">
                <a:latin typeface="Aptos" panose="020B0004020202020204" pitchFamily="34" charset="0"/>
              </a:rPr>
              <a:t>You are </a:t>
            </a:r>
            <a:r>
              <a:rPr lang="en-GB" sz="2800" b="1" dirty="0">
                <a:latin typeface="Aptos" panose="020B0004020202020204" pitchFamily="34" charset="0"/>
              </a:rPr>
              <a:t>NOT required </a:t>
            </a:r>
            <a:r>
              <a:rPr lang="en-GB" sz="2800" dirty="0">
                <a:latin typeface="Aptos" panose="020B0004020202020204" pitchFamily="34" charset="0"/>
              </a:rPr>
              <a:t>to file the Compliance Record Form itself with the Charities Regulator. </a:t>
            </a:r>
          </a:p>
          <a:p>
            <a:r>
              <a:rPr lang="en-GB" sz="2800" dirty="0">
                <a:latin typeface="Aptos" panose="020B0004020202020204" pitchFamily="34" charset="0"/>
              </a:rPr>
              <a:t>However, you </a:t>
            </a:r>
            <a:r>
              <a:rPr lang="en-GB" sz="2800" b="1" dirty="0">
                <a:latin typeface="Aptos" panose="020B0004020202020204" pitchFamily="34" charset="0"/>
              </a:rPr>
              <a:t>must keep your Compliance Record form</a:t>
            </a:r>
            <a:r>
              <a:rPr lang="en-GB" sz="2800" dirty="0">
                <a:latin typeface="Aptos" panose="020B0004020202020204" pitchFamily="34" charset="0"/>
              </a:rPr>
              <a:t> as the Charities Regulator could ask you for it at </a:t>
            </a:r>
            <a:r>
              <a:rPr lang="en-GB" sz="2800" b="1" dirty="0">
                <a:latin typeface="Aptos" panose="020B0004020202020204" pitchFamily="34" charset="0"/>
              </a:rPr>
              <a:t>any time</a:t>
            </a:r>
            <a:r>
              <a:rPr lang="en-GB" sz="2800" dirty="0">
                <a:latin typeface="Aptos" panose="020B0004020202020204" pitchFamily="34" charset="0"/>
              </a:rPr>
              <a:t>.</a:t>
            </a:r>
          </a:p>
          <a:p>
            <a:r>
              <a:rPr lang="en-GB" sz="2800" dirty="0">
                <a:latin typeface="Aptos" panose="020B0004020202020204" pitchFamily="34" charset="0"/>
              </a:rPr>
              <a:t>We recommend the form be kept in your Governance Folder.</a:t>
            </a:r>
            <a:endParaRPr lang="en-IE" sz="28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547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F468B-4978-2D9A-3BDE-FBB88A3A1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600" dirty="0">
                <a:effectLst/>
                <a:latin typeface="Minion Pro Capt" panose="02040503050201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GOVERNANCE FOLDER &amp; RECORD KEEPING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3D097-B8F0-ACEC-22D9-17786976A3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528350"/>
            <a:ext cx="8596668" cy="4965440"/>
          </a:xfrm>
        </p:spPr>
        <p:txBody>
          <a:bodyPr/>
          <a:lstStyle/>
          <a:p>
            <a:r>
              <a:rPr lang="en-GB" sz="2800" dirty="0">
                <a:latin typeface="Aptos" panose="020B0004020202020204" pitchFamily="34" charset="0"/>
              </a:rPr>
              <a:t>Record keeping is an important part of good governance. </a:t>
            </a:r>
          </a:p>
          <a:p>
            <a:r>
              <a:rPr lang="en-GB" sz="2800" dirty="0">
                <a:latin typeface="Aptos" panose="020B0004020202020204" pitchFamily="34" charset="0"/>
              </a:rPr>
              <a:t>Policy documents, minutes, and other important records should be kept and filed for ease of access and later locating.</a:t>
            </a:r>
          </a:p>
          <a:p>
            <a:r>
              <a:rPr lang="en-GB" sz="2800" dirty="0">
                <a:latin typeface="Aptos" panose="020B0004020202020204" pitchFamily="34" charset="0"/>
              </a:rPr>
              <a:t>A central, secure &amp; organised governance folder is a huge asset when reporting on governance compliance.</a:t>
            </a:r>
          </a:p>
          <a:p>
            <a:r>
              <a:rPr lang="en-GB" sz="2800" dirty="0">
                <a:latin typeface="Aptos" panose="020B0004020202020204" pitchFamily="34" charset="0"/>
              </a:rPr>
              <a:t>We recommend a hard copy be kept, in addition to any digital files.  </a:t>
            </a:r>
            <a:endParaRPr lang="en-IE" sz="28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126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D81E04-77D2-43CF-8240-3D8657B9F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655" y="277092"/>
            <a:ext cx="8596668" cy="1206208"/>
          </a:xfrm>
        </p:spPr>
        <p:txBody>
          <a:bodyPr>
            <a:normAutofit/>
          </a:bodyPr>
          <a:lstStyle/>
          <a:p>
            <a:pPr algn="ctr"/>
            <a:r>
              <a:rPr lang="en-IE" dirty="0">
                <a:effectLst/>
                <a:latin typeface="Minion Pro Capt" panose="02040503050201020203"/>
                <a:ea typeface="Ebrima" panose="02000000000000000000" pitchFamily="2" charset="0"/>
                <a:cs typeface="Ebrima" panose="02000000000000000000" pitchFamily="2" charset="0"/>
              </a:rPr>
              <a:t>CRA Governance Code:</a:t>
            </a:r>
            <a:br>
              <a:rPr lang="en-IE" dirty="0">
                <a:effectLst/>
                <a:latin typeface="Minion Pro Capt" panose="02040503050201020203"/>
                <a:ea typeface="Ebrima" panose="02000000000000000000" pitchFamily="2" charset="0"/>
                <a:cs typeface="Ebrima" panose="02000000000000000000" pitchFamily="2" charset="0"/>
              </a:rPr>
            </a:br>
            <a:r>
              <a:rPr lang="en-IE" sz="3200" dirty="0">
                <a:effectLst/>
                <a:latin typeface="Minion Pro Capt" panose="02040503050201020203"/>
                <a:ea typeface="Ebrima" panose="02000000000000000000" pitchFamily="2" charset="0"/>
                <a:cs typeface="Ebrima" panose="02000000000000000000" pitchFamily="2" charset="0"/>
              </a:rPr>
              <a:t>Six Principles</a:t>
            </a:r>
            <a:endParaRPr lang="en-IE" dirty="0">
              <a:latin typeface="Minion Pro Capt" panose="02040503050201020203"/>
            </a:endParaRP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B3650B02-1B5A-4C83-AD57-AB4D98CD50DE}"/>
              </a:ext>
            </a:extLst>
          </p:cNvPr>
          <p:cNvSpPr txBox="1">
            <a:spLocks/>
          </p:cNvSpPr>
          <p:nvPr/>
        </p:nvSpPr>
        <p:spPr>
          <a:xfrm>
            <a:off x="887655" y="6515099"/>
            <a:ext cx="8596667" cy="658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endParaRPr lang="en-IE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8" name="Picture 7" descr="1. Advancing the charitable purpose&#10;2. Behaving with integrity&#10;3. Leading people&#10;4. Exercising control&#10;5. Working effectively&#10;6. Being accountable and transparent&#10;">
            <a:extLst>
              <a:ext uri="{FF2B5EF4-FFF2-40B4-BE49-F238E27FC236}">
                <a16:creationId xmlns:a16="http://schemas.microsoft.com/office/drawing/2014/main" id="{62926261-0434-4D9C-A7BC-C3610BE8B9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99" y="2663492"/>
            <a:ext cx="5804751" cy="4083108"/>
          </a:xfrm>
          <a:prstGeom prst="rect">
            <a:avLst/>
          </a:prstGeom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43374D44-89A3-1F6A-ADD3-42B9DB8F6E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31355" y="1392164"/>
            <a:ext cx="8509265" cy="1389948"/>
          </a:xfrm>
        </p:spPr>
        <p:txBody>
          <a:bodyPr/>
          <a:lstStyle/>
          <a:p>
            <a:r>
              <a:rPr lang="en-GB" sz="2800" dirty="0">
                <a:latin typeface="Aptos" panose="020B0004020202020204" pitchFamily="34" charset="0"/>
              </a:rPr>
              <a:t>The Charities Governance Compliance Record Form is made up of a series of questions on the Six Principles of the Governance Code.</a:t>
            </a:r>
          </a:p>
        </p:txBody>
      </p:sp>
    </p:spTree>
    <p:extLst>
      <p:ext uri="{BB962C8B-B14F-4D97-AF65-F5344CB8AC3E}">
        <p14:creationId xmlns:p14="http://schemas.microsoft.com/office/powerpoint/2010/main" val="1584968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F468B-4978-2D9A-3BDE-FBB88A3A1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600" dirty="0">
                <a:effectLst/>
                <a:latin typeface="Minion Pro Capt" panose="02040503050201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GOVERNANCE CODE COMPLIANCE &amp; REPORTING FOR PARISHES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3D097-B8F0-ACEC-22D9-17786976A3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72781"/>
            <a:ext cx="8596668" cy="3801299"/>
          </a:xfrm>
        </p:spPr>
        <p:txBody>
          <a:bodyPr/>
          <a:lstStyle/>
          <a:p>
            <a:r>
              <a:rPr lang="en-GB" sz="2800" dirty="0">
                <a:latin typeface="Aptos" panose="020B0004020202020204" pitchFamily="34" charset="0"/>
              </a:rPr>
              <a:t>Each Principle has a series of Core and Additional Standards associated with it. Questions ask how you meet each standard.</a:t>
            </a:r>
          </a:p>
          <a:p>
            <a:pPr algn="l"/>
            <a:r>
              <a:rPr lang="en-GB" sz="2800" dirty="0">
                <a:latin typeface="Aptos" panose="020B0004020202020204" pitchFamily="34" charset="0"/>
              </a:rPr>
              <a:t>For example: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3F229CF-6AB2-0C03-577E-80F860B0B9ED}"/>
              </a:ext>
            </a:extLst>
          </p:cNvPr>
          <p:cNvSpPr txBox="1">
            <a:spLocks/>
          </p:cNvSpPr>
          <p:nvPr/>
        </p:nvSpPr>
        <p:spPr>
          <a:xfrm>
            <a:off x="677334" y="4209618"/>
            <a:ext cx="8596668" cy="1574773"/>
          </a:xfrm>
          <a:prstGeom prst="rect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GB" sz="2400" b="1" dirty="0">
                <a:latin typeface="Aptos" panose="020B0004020202020204" pitchFamily="34" charset="0"/>
              </a:rPr>
              <a:t>Principle 1: </a:t>
            </a:r>
            <a:r>
              <a:rPr lang="en-GB" sz="2400" dirty="0">
                <a:latin typeface="Aptos" panose="020B0004020202020204" pitchFamily="34" charset="0"/>
              </a:rPr>
              <a:t>Advancing Charitable Purpose 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  <a:latin typeface="Aptos" panose="020B0004020202020204" pitchFamily="34" charset="0"/>
              </a:rPr>
              <a:t>CORE STANDARDS</a:t>
            </a:r>
          </a:p>
          <a:p>
            <a:pPr marL="0" indent="0" algn="ctr">
              <a:buFont typeface="Wingdings 3" charset="2"/>
              <a:buNone/>
            </a:pPr>
            <a:r>
              <a:rPr lang="en-GB" sz="2600" b="1" dirty="0">
                <a:latin typeface="Aptos" panose="020B0004020202020204" pitchFamily="34" charset="0"/>
              </a:rPr>
              <a:t>1.1</a:t>
            </a:r>
            <a:r>
              <a:rPr lang="en-GB" sz="2600" dirty="0">
                <a:latin typeface="Aptos" panose="020B0004020202020204" pitchFamily="34" charset="0"/>
              </a:rPr>
              <a:t> Be clear about the purpose of your charity and be able to explain this in simple terms to anyone who asks.</a:t>
            </a:r>
          </a:p>
          <a:p>
            <a:endParaRPr lang="en-GB" sz="28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11897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2640</TotalTime>
  <Words>764</Words>
  <Application>Microsoft Office PowerPoint</Application>
  <PresentationFormat>Widescreen</PresentationFormat>
  <Paragraphs>94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Aptos</vt:lpstr>
      <vt:lpstr>Arial</vt:lpstr>
      <vt:lpstr>Calibri</vt:lpstr>
      <vt:lpstr>Ebrima</vt:lpstr>
      <vt:lpstr>Minion Pro Capt</vt:lpstr>
      <vt:lpstr>Trebuchet MS</vt:lpstr>
      <vt:lpstr>Wingdings 3</vt:lpstr>
      <vt:lpstr>Facet</vt:lpstr>
      <vt:lpstr>THE C of I GOVERNANCE CODE COMPLIANCE &amp; REPORTING </vt:lpstr>
      <vt:lpstr>CHARITIES GOVERNANCE CODE</vt:lpstr>
      <vt:lpstr>CHARITIES GOVERNANCE CODE</vt:lpstr>
      <vt:lpstr>GOVERNANCE CODE IN CONTEXT</vt:lpstr>
      <vt:lpstr>GOVERNANCE CODE IN CONTEXT</vt:lpstr>
      <vt:lpstr>GOVERNANCE CODE COMPLIANCE &amp; REPORTING FOR PARISHES</vt:lpstr>
      <vt:lpstr>GOVERNANCE FOLDER &amp; RECORD KEEPING</vt:lpstr>
      <vt:lpstr>CRA Governance Code: Six Principles</vt:lpstr>
      <vt:lpstr>GOVERNANCE CODE COMPLIANCE &amp; REPORTING FOR PARISHES</vt:lpstr>
      <vt:lpstr>For each question:</vt:lpstr>
      <vt:lpstr>For each question:</vt:lpstr>
      <vt:lpstr>Evidence:</vt:lpstr>
      <vt:lpstr>Questions: Core and Additional Standards</vt:lpstr>
      <vt:lpstr>COMPLEX OR NON-COMPLEX ...a decision for trustees</vt:lpstr>
      <vt:lpstr>Governance: Comply or Explain</vt:lpstr>
      <vt:lpstr>A Word of Warning…</vt:lpstr>
      <vt:lpstr>GOVERNANCE CODE COMPLIANCE &amp; REPORTING FOR PARISHES</vt:lpstr>
      <vt:lpstr>Sample Document:</vt:lpstr>
      <vt:lpstr>Questions: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Bridget Harrison</dc:creator>
  <cp:lastModifiedBy>Stuart Wilson</cp:lastModifiedBy>
  <cp:revision>47</cp:revision>
  <dcterms:created xsi:type="dcterms:W3CDTF">2021-07-15T13:29:37Z</dcterms:created>
  <dcterms:modified xsi:type="dcterms:W3CDTF">2023-09-22T15:32:09Z</dcterms:modified>
</cp:coreProperties>
</file>