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11"/>
  </p:notesMasterIdLst>
  <p:sldIdLst>
    <p:sldId id="256" r:id="rId2"/>
    <p:sldId id="304" r:id="rId3"/>
    <p:sldId id="305" r:id="rId4"/>
    <p:sldId id="306" r:id="rId5"/>
    <p:sldId id="308" r:id="rId6"/>
    <p:sldId id="309" r:id="rId7"/>
    <p:sldId id="310" r:id="rId8"/>
    <p:sldId id="311" r:id="rId9"/>
    <p:sldId id="276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idget Harrison" initials="BH" lastIdx="1" clrIdx="0">
    <p:extLst>
      <p:ext uri="{19B8F6BF-5375-455C-9EA6-DF929625EA0E}">
        <p15:presenceInfo xmlns:p15="http://schemas.microsoft.com/office/powerpoint/2012/main" userId="Bridget Harriso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74" autoAdjust="0"/>
    <p:restoredTop sz="86420" autoAdjust="0"/>
  </p:normalViewPr>
  <p:slideViewPr>
    <p:cSldViewPr snapToGrid="0">
      <p:cViewPr varScale="1">
        <p:scale>
          <a:sx n="98" d="100"/>
          <a:sy n="98" d="100"/>
        </p:scale>
        <p:origin x="576" y="9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1" d="100"/>
          <a:sy n="91" d="100"/>
        </p:scale>
        <p:origin x="375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F5E7E7-967C-4D59-A538-905AEED75CC2}" type="datetimeFigureOut">
              <a:rPr lang="en-IE" smtClean="0"/>
              <a:t>04/09/2023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D8F6C9-0468-47F1-9C43-856C1A8A298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79641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D8F6C9-0468-47F1-9C43-856C1A8A2984}" type="slidenum">
              <a:rPr lang="en-IE" smtClean="0"/>
              <a:t>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190299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D8F6C9-0468-47F1-9C43-856C1A8A2984}" type="slidenum">
              <a:rPr lang="en-IE" smtClean="0"/>
              <a:t>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646151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Annual report will always provide space to outline activities taken by the parish, even those “outside” this classification.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D8F6C9-0468-47F1-9C43-856C1A8A2984}" type="slidenum">
              <a:rPr lang="en-IE" smtClean="0"/>
              <a:t>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946737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Most parishes will complete classification while registering.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D8F6C9-0468-47F1-9C43-856C1A8A2984}" type="slidenum">
              <a:rPr lang="en-IE" smtClean="0"/>
              <a:t>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257572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9683C-058C-4CD8-98F9-10EE5A3D06BC}" type="datetimeFigureOut">
              <a:rPr lang="en-IE" smtClean="0"/>
              <a:t>04/09/2023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15048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9683C-058C-4CD8-98F9-10EE5A3D06BC}" type="datetimeFigureOut">
              <a:rPr lang="en-IE" smtClean="0"/>
              <a:t>04/09/2023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33273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9683C-058C-4CD8-98F9-10EE5A3D06BC}" type="datetimeFigureOut">
              <a:rPr lang="en-IE" smtClean="0"/>
              <a:t>04/09/2023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‹#›</a:t>
            </a:fld>
            <a:endParaRPr lang="en-IE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09708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9683C-058C-4CD8-98F9-10EE5A3D06BC}" type="datetimeFigureOut">
              <a:rPr lang="en-IE" smtClean="0"/>
              <a:t>04/09/2023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201839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9683C-058C-4CD8-98F9-10EE5A3D06BC}" type="datetimeFigureOut">
              <a:rPr lang="en-IE" smtClean="0"/>
              <a:t>04/09/2023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‹#›</a:t>
            </a:fld>
            <a:endParaRPr lang="en-IE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003051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9683C-058C-4CD8-98F9-10EE5A3D06BC}" type="datetimeFigureOut">
              <a:rPr lang="en-IE" smtClean="0"/>
              <a:t>04/09/2023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965412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9683C-058C-4CD8-98F9-10EE5A3D06BC}" type="datetimeFigureOut">
              <a:rPr lang="en-IE" smtClean="0"/>
              <a:t>04/09/2023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832457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9683C-058C-4CD8-98F9-10EE5A3D06BC}" type="datetimeFigureOut">
              <a:rPr lang="en-IE" smtClean="0"/>
              <a:t>04/09/2023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42146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9683C-058C-4CD8-98F9-10EE5A3D06BC}" type="datetimeFigureOut">
              <a:rPr lang="en-IE" smtClean="0"/>
              <a:t>04/09/2023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56824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9683C-058C-4CD8-98F9-10EE5A3D06BC}" type="datetimeFigureOut">
              <a:rPr lang="en-IE" smtClean="0"/>
              <a:t>04/09/2023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3326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9683C-058C-4CD8-98F9-10EE5A3D06BC}" type="datetimeFigureOut">
              <a:rPr lang="en-IE" smtClean="0"/>
              <a:t>04/09/2023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16677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9683C-058C-4CD8-98F9-10EE5A3D06BC}" type="datetimeFigureOut">
              <a:rPr lang="en-IE" smtClean="0"/>
              <a:t>04/09/2023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27652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9683C-058C-4CD8-98F9-10EE5A3D06BC}" type="datetimeFigureOut">
              <a:rPr lang="en-IE" smtClean="0"/>
              <a:t>04/09/2023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99230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9683C-058C-4CD8-98F9-10EE5A3D06BC}" type="datetimeFigureOut">
              <a:rPr lang="en-IE" smtClean="0"/>
              <a:t>04/09/2023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31897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9683C-058C-4CD8-98F9-10EE5A3D06BC}" type="datetimeFigureOut">
              <a:rPr lang="en-IE" smtClean="0"/>
              <a:t>04/09/2023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73067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‹#›</a:t>
            </a:fld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9683C-058C-4CD8-98F9-10EE5A3D06BC}" type="datetimeFigureOut">
              <a:rPr lang="en-IE" smtClean="0"/>
              <a:t>04/09/2023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4231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79683C-058C-4CD8-98F9-10EE5A3D06BC}" type="datetimeFigureOut">
              <a:rPr lang="en-IE" smtClean="0"/>
              <a:t>04/09/2023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3DEB15A-DBC2-4549-A60C-0F3DB0A63F4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52341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7CC6B2C-E0FE-4CDF-B053-85E2F50F0E2F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35538" y="1971525"/>
            <a:ext cx="3564918" cy="360123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0F1334A-12E0-4269-BDBF-B369BF081A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40153" y="3023118"/>
            <a:ext cx="6445949" cy="1027718"/>
          </a:xfrm>
        </p:spPr>
        <p:txBody>
          <a:bodyPr/>
          <a:lstStyle/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IE" sz="2800" dirty="0">
                <a:effectLst/>
                <a:latin typeface="Minion Pro Capt" panose="020405030502010202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CHARITY CLASSIFICATION STANDARD</a:t>
            </a: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22DB53E1-91AD-4E7D-A51D-0C342D1811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40154" y="4050834"/>
            <a:ext cx="6782744" cy="1645427"/>
          </a:xfrm>
        </p:spPr>
        <p:txBody>
          <a:bodyPr>
            <a:normAutofit/>
          </a:bodyPr>
          <a:lstStyle/>
          <a:p>
            <a:pPr algn="l"/>
            <a:r>
              <a:rPr lang="en-IE" sz="1800" b="1" dirty="0">
                <a:effectLst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Janet Maxwell – Head of Synod Services &amp; Communications</a:t>
            </a:r>
            <a:endParaRPr lang="en-IE" sz="1800" dirty="0">
              <a:effectLst/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algn="l"/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625255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BF468B-4978-2D9A-3BDE-FBB88A3A1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latin typeface="Minion Pro Capt" panose="02040503050201020203" pitchFamily="18" charset="0"/>
                <a:cs typeface="Times New Roman" panose="02020603050405020304" pitchFamily="18" charset="0"/>
              </a:rPr>
              <a:t>BENEFITS OF CLASSIFICATION	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A3D097-B8F0-ACEC-22D9-17786976A3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7334" y="2172781"/>
            <a:ext cx="8596668" cy="3801299"/>
          </a:xfrm>
        </p:spPr>
        <p:txBody>
          <a:bodyPr/>
          <a:lstStyle/>
          <a:p>
            <a:r>
              <a:rPr lang="en-GB" sz="2800" dirty="0">
                <a:latin typeface="Aptos" panose="020B0004020202020204" pitchFamily="34" charset="0"/>
              </a:rPr>
              <a:t>Classification allows the register of charities to provide more information on the type of activities a charity is likely to undertake.</a:t>
            </a:r>
          </a:p>
          <a:p>
            <a:r>
              <a:rPr lang="en-GB" sz="2800" dirty="0">
                <a:latin typeface="Aptos" panose="020B0004020202020204" pitchFamily="34" charset="0"/>
              </a:rPr>
              <a:t>Enables the public to find charities they may wish to support more easily.</a:t>
            </a:r>
          </a:p>
          <a:p>
            <a:r>
              <a:rPr lang="en-GB" sz="2800" dirty="0">
                <a:latin typeface="Aptos" panose="020B0004020202020204" pitchFamily="34" charset="0"/>
              </a:rPr>
              <a:t>Helps charities with similar goals to connect with each other and share knowledge.</a:t>
            </a:r>
          </a:p>
        </p:txBody>
      </p:sp>
    </p:spTree>
    <p:extLst>
      <p:ext uri="{BB962C8B-B14F-4D97-AF65-F5344CB8AC3E}">
        <p14:creationId xmlns:p14="http://schemas.microsoft.com/office/powerpoint/2010/main" val="786919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BF468B-4978-2D9A-3BDE-FBB88A3A1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latin typeface="Minion Pro Capt" panose="02040503050201020203" pitchFamily="18" charset="0"/>
                <a:cs typeface="Times New Roman" panose="02020603050405020304" pitchFamily="18" charset="0"/>
              </a:rPr>
              <a:t>CHARITY CLASSIFICATION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A3D097-B8F0-ACEC-22D9-17786976A3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7334" y="2172781"/>
            <a:ext cx="8596668" cy="3801299"/>
          </a:xfrm>
        </p:spPr>
        <p:txBody>
          <a:bodyPr/>
          <a:lstStyle/>
          <a:p>
            <a:r>
              <a:rPr lang="en-GB" sz="2800" dirty="0">
                <a:latin typeface="Aptos" panose="020B0004020202020204" pitchFamily="34" charset="0"/>
              </a:rPr>
              <a:t>Self-determined.</a:t>
            </a:r>
          </a:p>
          <a:p>
            <a:r>
              <a:rPr lang="en-GB" sz="2800" dirty="0">
                <a:latin typeface="Aptos" panose="020B0004020202020204" pitchFamily="34" charset="0"/>
              </a:rPr>
              <a:t>Classification </a:t>
            </a:r>
            <a:r>
              <a:rPr lang="en-GB" sz="2800" b="1" dirty="0">
                <a:latin typeface="Aptos" panose="020B0004020202020204" pitchFamily="34" charset="0"/>
              </a:rPr>
              <a:t>does not </a:t>
            </a:r>
            <a:r>
              <a:rPr lang="en-GB" sz="2800" dirty="0">
                <a:latin typeface="Aptos" panose="020B0004020202020204" pitchFamily="34" charset="0"/>
              </a:rPr>
              <a:t>limit activities.</a:t>
            </a:r>
          </a:p>
          <a:p>
            <a:r>
              <a:rPr lang="en-GB" sz="2800" dirty="0">
                <a:latin typeface="Aptos" panose="020B0004020202020204" pitchFamily="34" charset="0"/>
              </a:rPr>
              <a:t>Provides a guideline, not a restraint.</a:t>
            </a:r>
          </a:p>
        </p:txBody>
      </p:sp>
    </p:spTree>
    <p:extLst>
      <p:ext uri="{BB962C8B-B14F-4D97-AF65-F5344CB8AC3E}">
        <p14:creationId xmlns:p14="http://schemas.microsoft.com/office/powerpoint/2010/main" val="3734462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BF468B-4978-2D9A-3BDE-FBB88A3A1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latin typeface="Minion Pro Capt" panose="02040503050201020203" pitchFamily="18" charset="0"/>
                <a:cs typeface="Times New Roman" panose="02020603050405020304" pitchFamily="18" charset="0"/>
              </a:rPr>
              <a:t>WHEN?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A3D097-B8F0-ACEC-22D9-17786976A3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7334" y="2172781"/>
            <a:ext cx="8596668" cy="3801299"/>
          </a:xfrm>
        </p:spPr>
        <p:txBody>
          <a:bodyPr/>
          <a:lstStyle/>
          <a:p>
            <a:r>
              <a:rPr lang="en-GB" sz="2800" dirty="0">
                <a:latin typeface="Aptos" panose="020B0004020202020204" pitchFamily="34" charset="0"/>
              </a:rPr>
              <a:t>Existing registered charities, that pre-date the classification will find a classification form online in their charity portal. Please complete this form.</a:t>
            </a:r>
          </a:p>
          <a:p>
            <a:r>
              <a:rPr lang="en-GB" sz="2800" dirty="0">
                <a:latin typeface="Aptos" panose="020B0004020202020204" pitchFamily="34" charset="0"/>
              </a:rPr>
              <a:t>Newly registering charities will complete classification as part of the registration process.</a:t>
            </a:r>
          </a:p>
        </p:txBody>
      </p:sp>
    </p:spTree>
    <p:extLst>
      <p:ext uri="{BB962C8B-B14F-4D97-AF65-F5344CB8AC3E}">
        <p14:creationId xmlns:p14="http://schemas.microsoft.com/office/powerpoint/2010/main" val="29102856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2C7FC7-FB4A-9B5F-4086-02285590E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latin typeface="Minion Pro Capt"/>
              </a:rPr>
              <a:t>What to do? Choose one or two.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C8CCBC-11CA-18DB-ED38-BFB30526DE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8596668" cy="3880772"/>
          </a:xfrm>
        </p:spPr>
        <p:txBody>
          <a:bodyPr>
            <a:normAutofit/>
          </a:bodyPr>
          <a:lstStyle/>
          <a:p>
            <a:r>
              <a:rPr lang="en-IE" sz="2800" dirty="0">
                <a:latin typeface="Aptos" panose="020B0004020202020204" pitchFamily="34" charset="0"/>
              </a:rPr>
              <a:t>10 primary classifications provided:</a:t>
            </a:r>
          </a:p>
          <a:p>
            <a:pPr lvl="1"/>
            <a:r>
              <a:rPr lang="en-IE" sz="2600" dirty="0">
                <a:latin typeface="Aptos" panose="020B0004020202020204" pitchFamily="34" charset="0"/>
              </a:rPr>
              <a:t>Choose at least one of these, may choose a second.</a:t>
            </a:r>
          </a:p>
          <a:p>
            <a:r>
              <a:rPr lang="en-IE" sz="2800" dirty="0">
                <a:latin typeface="Aptos" panose="020B0004020202020204" pitchFamily="34" charset="0"/>
              </a:rPr>
              <a:t>Each primary group has secondary groups:</a:t>
            </a:r>
          </a:p>
          <a:p>
            <a:pPr lvl="1"/>
            <a:r>
              <a:rPr lang="en-IE" sz="2600" dirty="0">
                <a:latin typeface="Aptos" panose="020B0004020202020204" pitchFamily="34" charset="0"/>
              </a:rPr>
              <a:t>Pick up to two</a:t>
            </a:r>
          </a:p>
          <a:p>
            <a:r>
              <a:rPr lang="en-IE" sz="2800" dirty="0">
                <a:latin typeface="Aptos" panose="020B0004020202020204" pitchFamily="34" charset="0"/>
              </a:rPr>
              <a:t>Some secondaries contain a further sub-group.</a:t>
            </a:r>
          </a:p>
          <a:p>
            <a:pPr lvl="1"/>
            <a:r>
              <a:rPr lang="en-IE" sz="2600" dirty="0">
                <a:latin typeface="Aptos" panose="020B0004020202020204" pitchFamily="34" charset="0"/>
              </a:rPr>
              <a:t>Pick up to two</a:t>
            </a:r>
          </a:p>
          <a:p>
            <a:pPr lvl="1"/>
            <a:endParaRPr lang="en-IE" sz="2600" dirty="0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60169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2C7FC7-FB4A-9B5F-4086-02285590E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latin typeface="Minion Pro Capt"/>
              </a:rPr>
              <a:t>Example</a:t>
            </a:r>
          </a:p>
        </p:txBody>
      </p:sp>
      <p:pic>
        <p:nvPicPr>
          <p:cNvPr id="7" name="Content Placeholder 6" descr="A screenshot of a computer&#10;&#10;Description automatically generated">
            <a:extLst>
              <a:ext uri="{FF2B5EF4-FFF2-40B4-BE49-F238E27FC236}">
                <a16:creationId xmlns:a16="http://schemas.microsoft.com/office/drawing/2014/main" id="{9E5B17F1-B5B7-4030-EE86-E418ED0CF8B0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69806"/>
            <a:ext cx="12299828" cy="2842050"/>
          </a:xfrm>
        </p:spPr>
      </p:pic>
    </p:spTree>
    <p:extLst>
      <p:ext uri="{BB962C8B-B14F-4D97-AF65-F5344CB8AC3E}">
        <p14:creationId xmlns:p14="http://schemas.microsoft.com/office/powerpoint/2010/main" val="38239152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2C7FC7-FB4A-9B5F-4086-02285590E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latin typeface="Minion Pro Capt"/>
              </a:rPr>
              <a:t>Example</a:t>
            </a:r>
          </a:p>
        </p:txBody>
      </p:sp>
      <p:pic>
        <p:nvPicPr>
          <p:cNvPr id="4" name="Picture 3" descr="A close-up of a computer screen&#10;&#10;Description automatically generated">
            <a:extLst>
              <a:ext uri="{FF2B5EF4-FFF2-40B4-BE49-F238E27FC236}">
                <a16:creationId xmlns:a16="http://schemas.microsoft.com/office/drawing/2014/main" id="{8EA71F19-E970-7BFD-FCE6-886AF59B8C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66220"/>
            <a:ext cx="12220607" cy="1615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71940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2C7FC7-FB4A-9B5F-4086-02285590E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latin typeface="Minion Pro Capt"/>
              </a:rPr>
              <a:t>Example</a:t>
            </a:r>
          </a:p>
        </p:txBody>
      </p:sp>
      <p:pic>
        <p:nvPicPr>
          <p:cNvPr id="4" name="Picture 3" descr="A screenshot of a chat&#10;&#10;Description automatically generated">
            <a:extLst>
              <a:ext uri="{FF2B5EF4-FFF2-40B4-BE49-F238E27FC236}">
                <a16:creationId xmlns:a16="http://schemas.microsoft.com/office/drawing/2014/main" id="{51CD5B85-7701-535B-9164-8CF39EE970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42712"/>
            <a:ext cx="11994204" cy="4833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38505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o, icon&#10;&#10;Description automatically generated">
            <a:extLst>
              <a:ext uri="{FF2B5EF4-FFF2-40B4-BE49-F238E27FC236}">
                <a16:creationId xmlns:a16="http://schemas.microsoft.com/office/drawing/2014/main" id="{9B98142D-6177-490E-88F2-152D5ADFA05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9857" y="1616528"/>
            <a:ext cx="3592286" cy="3624943"/>
          </a:xfrm>
        </p:spPr>
      </p:pic>
    </p:spTree>
    <p:extLst>
      <p:ext uri="{BB962C8B-B14F-4D97-AF65-F5344CB8AC3E}">
        <p14:creationId xmlns:p14="http://schemas.microsoft.com/office/powerpoint/2010/main" val="55867189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Custom 2">
      <a:majorFont>
        <a:latin typeface="Trebuchet MS"/>
        <a:ea typeface=""/>
        <a:cs typeface=""/>
      </a:majorFont>
      <a:minorFont>
        <a:latin typeface="Aptos"/>
        <a:ea typeface=""/>
        <a:cs typeface="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2459</TotalTime>
  <Words>209</Words>
  <Application>Microsoft Office PowerPoint</Application>
  <PresentationFormat>Widescreen</PresentationFormat>
  <Paragraphs>29</Paragraphs>
  <Slides>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Aptos</vt:lpstr>
      <vt:lpstr>Arial</vt:lpstr>
      <vt:lpstr>Calibri</vt:lpstr>
      <vt:lpstr>Ebrima</vt:lpstr>
      <vt:lpstr>Minion Pro Capt</vt:lpstr>
      <vt:lpstr>Trebuchet MS</vt:lpstr>
      <vt:lpstr>Wingdings 3</vt:lpstr>
      <vt:lpstr>Facet</vt:lpstr>
      <vt:lpstr>THE CHARITY CLASSIFICATION STANDARD</vt:lpstr>
      <vt:lpstr>BENEFITS OF CLASSIFICATION </vt:lpstr>
      <vt:lpstr>CHARITY CLASSIFICATION</vt:lpstr>
      <vt:lpstr>WHEN?</vt:lpstr>
      <vt:lpstr>What to do? Choose one or two.</vt:lpstr>
      <vt:lpstr>Example</vt:lpstr>
      <vt:lpstr>Example</vt:lpstr>
      <vt:lpstr>Example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Bridget Harrison</dc:creator>
  <cp:lastModifiedBy>Stuart Wilson</cp:lastModifiedBy>
  <cp:revision>45</cp:revision>
  <dcterms:created xsi:type="dcterms:W3CDTF">2021-07-15T13:29:37Z</dcterms:created>
  <dcterms:modified xsi:type="dcterms:W3CDTF">2023-09-04T13:56:50Z</dcterms:modified>
</cp:coreProperties>
</file>