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8"/>
  </p:notesMasterIdLst>
  <p:sldIdLst>
    <p:sldId id="256" r:id="rId2"/>
    <p:sldId id="313" r:id="rId3"/>
    <p:sldId id="326" r:id="rId4"/>
    <p:sldId id="321" r:id="rId5"/>
    <p:sldId id="322" r:id="rId6"/>
    <p:sldId id="314" r:id="rId7"/>
    <p:sldId id="317" r:id="rId8"/>
    <p:sldId id="315" r:id="rId9"/>
    <p:sldId id="318" r:id="rId10"/>
    <p:sldId id="316" r:id="rId11"/>
    <p:sldId id="324" r:id="rId12"/>
    <p:sldId id="325" r:id="rId13"/>
    <p:sldId id="319" r:id="rId14"/>
    <p:sldId id="320" r:id="rId15"/>
    <p:sldId id="323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648CE5-50D8-48AF-83A6-04C1ADEFC2F4}" v="139" dt="2023-10-05T16:09:26.343"/>
    <p1510:client id="{C05EA12D-EB23-8A63-E517-4EFD2AB2D514}" v="32" dt="2023-10-05T16:14:19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81818" autoAdjust="0"/>
  </p:normalViewPr>
  <p:slideViewPr>
    <p:cSldViewPr snapToGrid="0">
      <p:cViewPr varScale="1">
        <p:scale>
          <a:sx n="93" d="100"/>
          <a:sy n="93" d="100"/>
        </p:scale>
        <p:origin x="15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Wilson" userId="S::stuart.wilson@rcbcoi.org::5b2f4e6c-9fcd-49cf-ae58-4f2607b07e86" providerId="AD" clId="Web-{C05EA12D-EB23-8A63-E517-4EFD2AB2D514}"/>
    <pc:docChg chg="modSld">
      <pc:chgData name="Stuart Wilson" userId="S::stuart.wilson@rcbcoi.org::5b2f4e6c-9fcd-49cf-ae58-4f2607b07e86" providerId="AD" clId="Web-{C05EA12D-EB23-8A63-E517-4EFD2AB2D514}" dt="2023-10-05T16:14:16.862" v="27" actId="20577"/>
      <pc:docMkLst>
        <pc:docMk/>
      </pc:docMkLst>
      <pc:sldChg chg="modSp">
        <pc:chgData name="Stuart Wilson" userId="S::stuart.wilson@rcbcoi.org::5b2f4e6c-9fcd-49cf-ae58-4f2607b07e86" providerId="AD" clId="Web-{C05EA12D-EB23-8A63-E517-4EFD2AB2D514}" dt="2023-10-05T16:14:16.862" v="27" actId="20577"/>
        <pc:sldMkLst>
          <pc:docMk/>
          <pc:sldMk cId="1512941819" sldId="313"/>
        </pc:sldMkLst>
        <pc:spChg chg="mod">
          <ac:chgData name="Stuart Wilson" userId="S::stuart.wilson@rcbcoi.org::5b2f4e6c-9fcd-49cf-ae58-4f2607b07e86" providerId="AD" clId="Web-{C05EA12D-EB23-8A63-E517-4EFD2AB2D514}" dt="2023-10-05T16:14:16.862" v="27" actId="20577"/>
          <ac:spMkLst>
            <pc:docMk/>
            <pc:sldMk cId="1512941819" sldId="313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C05EA12D-EB23-8A63-E517-4EFD2AB2D514}" dt="2023-10-05T16:13:11.453" v="13" actId="20577"/>
        <pc:sldMkLst>
          <pc:docMk/>
          <pc:sldMk cId="771055099" sldId="321"/>
        </pc:sldMkLst>
        <pc:spChg chg="mod">
          <ac:chgData name="Stuart Wilson" userId="S::stuart.wilson@rcbcoi.org::5b2f4e6c-9fcd-49cf-ae58-4f2607b07e86" providerId="AD" clId="Web-{C05EA12D-EB23-8A63-E517-4EFD2AB2D514}" dt="2023-10-05T16:13:11.453" v="13" actId="20577"/>
          <ac:spMkLst>
            <pc:docMk/>
            <pc:sldMk cId="771055099" sldId="321"/>
            <ac:spMk id="2" creationId="{7A4B5E76-7415-90FD-401F-9AFA184DC0F3}"/>
          </ac:spMkLst>
        </pc:spChg>
      </pc:sldChg>
      <pc:sldChg chg="addSp delSp modSp">
        <pc:chgData name="Stuart Wilson" userId="S::stuart.wilson@rcbcoi.org::5b2f4e6c-9fcd-49cf-ae58-4f2607b07e86" providerId="AD" clId="Web-{C05EA12D-EB23-8A63-E517-4EFD2AB2D514}" dt="2023-10-05T16:12:09.186" v="10"/>
        <pc:sldMkLst>
          <pc:docMk/>
          <pc:sldMk cId="3223779923" sldId="324"/>
        </pc:sldMkLst>
        <pc:spChg chg="add del mod">
          <ac:chgData name="Stuart Wilson" userId="S::stuart.wilson@rcbcoi.org::5b2f4e6c-9fcd-49cf-ae58-4f2607b07e86" providerId="AD" clId="Web-{C05EA12D-EB23-8A63-E517-4EFD2AB2D514}" dt="2023-10-05T16:12:06.482" v="9"/>
          <ac:spMkLst>
            <pc:docMk/>
            <pc:sldMk cId="3223779923" sldId="324"/>
            <ac:spMk id="6" creationId="{E0CB63FA-B3AA-1FB4-B457-D3B5DE434E30}"/>
          </ac:spMkLst>
        </pc:spChg>
        <pc:spChg chg="del">
          <ac:chgData name="Stuart Wilson" userId="S::stuart.wilson@rcbcoi.org::5b2f4e6c-9fcd-49cf-ae58-4f2607b07e86" providerId="AD" clId="Web-{C05EA12D-EB23-8A63-E517-4EFD2AB2D514}" dt="2023-10-05T16:11:17.590" v="2"/>
          <ac:spMkLst>
            <pc:docMk/>
            <pc:sldMk cId="3223779923" sldId="324"/>
            <ac:spMk id="8" creationId="{8BC0FF5D-79C1-C7F5-1C16-706D07A29C5E}"/>
          </ac:spMkLst>
        </pc:spChg>
        <pc:spChg chg="del">
          <ac:chgData name="Stuart Wilson" userId="S::stuart.wilson@rcbcoi.org::5b2f4e6c-9fcd-49cf-ae58-4f2607b07e86" providerId="AD" clId="Web-{C05EA12D-EB23-8A63-E517-4EFD2AB2D514}" dt="2023-10-05T16:12:09.186" v="10"/>
          <ac:spMkLst>
            <pc:docMk/>
            <pc:sldMk cId="3223779923" sldId="324"/>
            <ac:spMk id="9" creationId="{D3823464-8D05-FFED-8083-469B3CBBB931}"/>
          </ac:spMkLst>
        </pc:spChg>
      </pc:sldChg>
    </pc:docChg>
  </pc:docChgLst>
  <pc:docChgLst>
    <pc:chgData name="Stuart Wilson" userId="S::stuart.wilson@rcbcoi.org::5b2f4e6c-9fcd-49cf-ae58-4f2607b07e86" providerId="AD" clId="Web-{2F648CE5-50D8-48AF-83A6-04C1ADEFC2F4}"/>
    <pc:docChg chg="addSld modSld sldOrd">
      <pc:chgData name="Stuart Wilson" userId="S::stuart.wilson@rcbcoi.org::5b2f4e6c-9fcd-49cf-ae58-4f2607b07e86" providerId="AD" clId="Web-{2F648CE5-50D8-48AF-83A6-04C1ADEFC2F4}" dt="2023-10-05T16:09:16.951" v="117" actId="20577"/>
      <pc:docMkLst>
        <pc:docMk/>
      </pc:docMkLst>
      <pc:sldChg chg="modSp">
        <pc:chgData name="Stuart Wilson" userId="S::stuart.wilson@rcbcoi.org::5b2f4e6c-9fcd-49cf-ae58-4f2607b07e86" providerId="AD" clId="Web-{2F648CE5-50D8-48AF-83A6-04C1ADEFC2F4}" dt="2023-10-05T16:07:37.849" v="78" actId="20577"/>
        <pc:sldMkLst>
          <pc:docMk/>
          <pc:sldMk cId="1512941819" sldId="313"/>
        </pc:sldMkLst>
        <pc:spChg chg="mod">
          <ac:chgData name="Stuart Wilson" userId="S::stuart.wilson@rcbcoi.org::5b2f4e6c-9fcd-49cf-ae58-4f2607b07e86" providerId="AD" clId="Web-{2F648CE5-50D8-48AF-83A6-04C1ADEFC2F4}" dt="2023-10-05T16:07:37.849" v="78" actId="20577"/>
          <ac:spMkLst>
            <pc:docMk/>
            <pc:sldMk cId="1512941819" sldId="313"/>
            <ac:spMk id="3" creationId="{EBFF205E-A57A-9205-79F6-4C1282381E8F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9:16.951" v="117" actId="20577"/>
        <pc:sldMkLst>
          <pc:docMk/>
          <pc:sldMk cId="3038701365" sldId="314"/>
        </pc:sldMkLst>
        <pc:spChg chg="mod">
          <ac:chgData name="Stuart Wilson" userId="S::stuart.wilson@rcbcoi.org::5b2f4e6c-9fcd-49cf-ae58-4f2607b07e86" providerId="AD" clId="Web-{2F648CE5-50D8-48AF-83A6-04C1ADEFC2F4}" dt="2023-10-05T16:09:16.951" v="117" actId="20577"/>
          <ac:spMkLst>
            <pc:docMk/>
            <pc:sldMk cId="3038701365" sldId="314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51.934" v="112" actId="20577"/>
        <pc:sldMkLst>
          <pc:docMk/>
          <pc:sldMk cId="655537038" sldId="315"/>
        </pc:sldMkLst>
        <pc:spChg chg="mod">
          <ac:chgData name="Stuart Wilson" userId="S::stuart.wilson@rcbcoi.org::5b2f4e6c-9fcd-49cf-ae58-4f2607b07e86" providerId="AD" clId="Web-{2F648CE5-50D8-48AF-83A6-04C1ADEFC2F4}" dt="2023-10-05T16:08:51.934" v="112" actId="20577"/>
          <ac:spMkLst>
            <pc:docMk/>
            <pc:sldMk cId="655537038" sldId="315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40.433" v="106" actId="20577"/>
        <pc:sldMkLst>
          <pc:docMk/>
          <pc:sldMk cId="985247690" sldId="316"/>
        </pc:sldMkLst>
        <pc:spChg chg="mod">
          <ac:chgData name="Stuart Wilson" userId="S::stuart.wilson@rcbcoi.org::5b2f4e6c-9fcd-49cf-ae58-4f2607b07e86" providerId="AD" clId="Web-{2F648CE5-50D8-48AF-83A6-04C1ADEFC2F4}" dt="2023-10-05T16:08:40.433" v="106" actId="20577"/>
          <ac:spMkLst>
            <pc:docMk/>
            <pc:sldMk cId="985247690" sldId="316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9:05.950" v="114" actId="20577"/>
        <pc:sldMkLst>
          <pc:docMk/>
          <pc:sldMk cId="3719985232" sldId="317"/>
        </pc:sldMkLst>
        <pc:spChg chg="mod">
          <ac:chgData name="Stuart Wilson" userId="S::stuart.wilson@rcbcoi.org::5b2f4e6c-9fcd-49cf-ae58-4f2607b07e86" providerId="AD" clId="Web-{2F648CE5-50D8-48AF-83A6-04C1ADEFC2F4}" dt="2023-10-05T16:09:05.950" v="114" actId="20577"/>
          <ac:spMkLst>
            <pc:docMk/>
            <pc:sldMk cId="3719985232" sldId="317"/>
            <ac:spMk id="2" creationId="{7A4B5E76-7415-90FD-401F-9AFA184DC0F3}"/>
          </ac:spMkLst>
        </pc:spChg>
        <pc:spChg chg="mod">
          <ac:chgData name="Stuart Wilson" userId="S::stuart.wilson@rcbcoi.org::5b2f4e6c-9fcd-49cf-ae58-4f2607b07e86" providerId="AD" clId="Web-{2F648CE5-50D8-48AF-83A6-04C1ADEFC2F4}" dt="2023-10-05T15:52:19.194" v="0" actId="20577"/>
          <ac:spMkLst>
            <pc:docMk/>
            <pc:sldMk cId="3719985232" sldId="317"/>
            <ac:spMk id="9" creationId="{7F8F33CE-EEA8-C149-6BEB-BBC0D70D7A92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47.246" v="110" actId="20577"/>
        <pc:sldMkLst>
          <pc:docMk/>
          <pc:sldMk cId="251128644" sldId="318"/>
        </pc:sldMkLst>
        <pc:spChg chg="mod">
          <ac:chgData name="Stuart Wilson" userId="S::stuart.wilson@rcbcoi.org::5b2f4e6c-9fcd-49cf-ae58-4f2607b07e86" providerId="AD" clId="Web-{2F648CE5-50D8-48AF-83A6-04C1ADEFC2F4}" dt="2023-10-05T16:08:47.246" v="110" actId="20577"/>
          <ac:spMkLst>
            <pc:docMk/>
            <pc:sldMk cId="251128644" sldId="318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22.822" v="97" actId="20577"/>
        <pc:sldMkLst>
          <pc:docMk/>
          <pc:sldMk cId="2946411626" sldId="319"/>
        </pc:sldMkLst>
        <pc:spChg chg="mod">
          <ac:chgData name="Stuart Wilson" userId="S::stuart.wilson@rcbcoi.org::5b2f4e6c-9fcd-49cf-ae58-4f2607b07e86" providerId="AD" clId="Web-{2F648CE5-50D8-48AF-83A6-04C1ADEFC2F4}" dt="2023-10-05T16:08:22.822" v="97" actId="20577"/>
          <ac:spMkLst>
            <pc:docMk/>
            <pc:sldMk cId="2946411626" sldId="319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14.212" v="94" actId="20577"/>
        <pc:sldMkLst>
          <pc:docMk/>
          <pc:sldMk cId="2682570501" sldId="320"/>
        </pc:sldMkLst>
        <pc:spChg chg="mod">
          <ac:chgData name="Stuart Wilson" userId="S::stuart.wilson@rcbcoi.org::5b2f4e6c-9fcd-49cf-ae58-4f2607b07e86" providerId="AD" clId="Web-{2F648CE5-50D8-48AF-83A6-04C1ADEFC2F4}" dt="2023-10-05T16:08:14.212" v="94" actId="20577"/>
          <ac:spMkLst>
            <pc:docMk/>
            <pc:sldMk cId="2682570501" sldId="320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6:15.436" v="42" actId="20577"/>
        <pc:sldMkLst>
          <pc:docMk/>
          <pc:sldMk cId="771055099" sldId="321"/>
        </pc:sldMkLst>
        <pc:spChg chg="mod">
          <ac:chgData name="Stuart Wilson" userId="S::stuart.wilson@rcbcoi.org::5b2f4e6c-9fcd-49cf-ae58-4f2607b07e86" providerId="AD" clId="Web-{2F648CE5-50D8-48AF-83A6-04C1ADEFC2F4}" dt="2023-10-05T16:06:15.436" v="42" actId="20577"/>
          <ac:spMkLst>
            <pc:docMk/>
            <pc:sldMk cId="771055099" sldId="321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6:11.451" v="41" actId="20577"/>
        <pc:sldMkLst>
          <pc:docMk/>
          <pc:sldMk cId="3043958325" sldId="322"/>
        </pc:sldMkLst>
        <pc:spChg chg="mod">
          <ac:chgData name="Stuart Wilson" userId="S::stuart.wilson@rcbcoi.org::5b2f4e6c-9fcd-49cf-ae58-4f2607b07e86" providerId="AD" clId="Web-{2F648CE5-50D8-48AF-83A6-04C1ADEFC2F4}" dt="2023-10-05T16:06:11.451" v="41" actId="20577"/>
          <ac:spMkLst>
            <pc:docMk/>
            <pc:sldMk cId="3043958325" sldId="322"/>
            <ac:spMk id="2" creationId="{7A4B5E76-7415-90FD-401F-9AFA184DC0F3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7:45.834" v="82" actId="20577"/>
        <pc:sldMkLst>
          <pc:docMk/>
          <pc:sldMk cId="4232739862" sldId="323"/>
        </pc:sldMkLst>
        <pc:spChg chg="mod">
          <ac:chgData name="Stuart Wilson" userId="S::stuart.wilson@rcbcoi.org::5b2f4e6c-9fcd-49cf-ae58-4f2607b07e86" providerId="AD" clId="Web-{2F648CE5-50D8-48AF-83A6-04C1ADEFC2F4}" dt="2023-10-05T16:07:45.834" v="82" actId="20577"/>
          <ac:spMkLst>
            <pc:docMk/>
            <pc:sldMk cId="4232739862" sldId="323"/>
            <ac:spMk id="2" creationId="{7A4B5E76-7415-90FD-401F-9AFA184DC0F3}"/>
          </ac:spMkLst>
        </pc:spChg>
        <pc:spChg chg="mod">
          <ac:chgData name="Stuart Wilson" userId="S::stuart.wilson@rcbcoi.org::5b2f4e6c-9fcd-49cf-ae58-4f2607b07e86" providerId="AD" clId="Web-{2F648CE5-50D8-48AF-83A6-04C1ADEFC2F4}" dt="2023-10-05T15:53:02.307" v="1" actId="20577"/>
          <ac:spMkLst>
            <pc:docMk/>
            <pc:sldMk cId="4232739862" sldId="323"/>
            <ac:spMk id="3" creationId="{EBFF205E-A57A-9205-79F6-4C1282381E8F}"/>
          </ac:spMkLst>
        </pc:spChg>
      </pc:sldChg>
      <pc:sldChg chg="modSp">
        <pc:chgData name="Stuart Wilson" userId="S::stuart.wilson@rcbcoi.org::5b2f4e6c-9fcd-49cf-ae58-4f2607b07e86" providerId="AD" clId="Web-{2F648CE5-50D8-48AF-83A6-04C1ADEFC2F4}" dt="2023-10-05T16:08:34.635" v="103" actId="20577"/>
        <pc:sldMkLst>
          <pc:docMk/>
          <pc:sldMk cId="3223779923" sldId="324"/>
        </pc:sldMkLst>
        <pc:spChg chg="mod">
          <ac:chgData name="Stuart Wilson" userId="S::stuart.wilson@rcbcoi.org::5b2f4e6c-9fcd-49cf-ae58-4f2607b07e86" providerId="AD" clId="Web-{2F648CE5-50D8-48AF-83A6-04C1ADEFC2F4}" dt="2023-10-05T16:08:34.635" v="103" actId="20577"/>
          <ac:spMkLst>
            <pc:docMk/>
            <pc:sldMk cId="3223779923" sldId="324"/>
            <ac:spMk id="2" creationId="{7A4B5E76-7415-90FD-401F-9AFA184DC0F3}"/>
          </ac:spMkLst>
        </pc:spChg>
      </pc:sldChg>
      <pc:sldChg chg="modSp ord">
        <pc:chgData name="Stuart Wilson" userId="S::stuart.wilson@rcbcoi.org::5b2f4e6c-9fcd-49cf-ae58-4f2607b07e86" providerId="AD" clId="Web-{2F648CE5-50D8-48AF-83A6-04C1ADEFC2F4}" dt="2023-10-05T16:08:27.838" v="100" actId="20577"/>
        <pc:sldMkLst>
          <pc:docMk/>
          <pc:sldMk cId="3132241029" sldId="325"/>
        </pc:sldMkLst>
        <pc:spChg chg="mod">
          <ac:chgData name="Stuart Wilson" userId="S::stuart.wilson@rcbcoi.org::5b2f4e6c-9fcd-49cf-ae58-4f2607b07e86" providerId="AD" clId="Web-{2F648CE5-50D8-48AF-83A6-04C1ADEFC2F4}" dt="2023-10-05T16:08:27.838" v="100" actId="20577"/>
          <ac:spMkLst>
            <pc:docMk/>
            <pc:sldMk cId="3132241029" sldId="325"/>
            <ac:spMk id="2" creationId="{7A4B5E76-7415-90FD-401F-9AFA184DC0F3}"/>
          </ac:spMkLst>
        </pc:spChg>
      </pc:sldChg>
      <pc:sldChg chg="modSp add replId">
        <pc:chgData name="Stuart Wilson" userId="S::stuart.wilson@rcbcoi.org::5b2f4e6c-9fcd-49cf-ae58-4f2607b07e86" providerId="AD" clId="Web-{2F648CE5-50D8-48AF-83A6-04C1ADEFC2F4}" dt="2023-10-05T16:06:19.030" v="43" actId="20577"/>
        <pc:sldMkLst>
          <pc:docMk/>
          <pc:sldMk cId="1281510360" sldId="326"/>
        </pc:sldMkLst>
        <pc:spChg chg="mod">
          <ac:chgData name="Stuart Wilson" userId="S::stuart.wilson@rcbcoi.org::5b2f4e6c-9fcd-49cf-ae58-4f2607b07e86" providerId="AD" clId="Web-{2F648CE5-50D8-48AF-83A6-04C1ADEFC2F4}" dt="2023-10-05T16:06:19.030" v="43" actId="20577"/>
          <ac:spMkLst>
            <pc:docMk/>
            <pc:sldMk cId="1281510360" sldId="326"/>
            <ac:spMk id="2" creationId="{7A4B5E76-7415-90FD-401F-9AFA184DC0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05/10/2023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D854-55C3-4915-8C89-52AE6D9F1158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2E84-2A6A-4D6A-8BA5-72CF45CF1353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C0E-549F-4CE2-AC23-0CBB2AA3AB44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9E15-BCED-4ED3-AF5A-2864CC43BF77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58B-E0F0-4A78-8873-36FC397EB720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1D4-D82D-477A-B25A-479CFC29D159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9965-795F-41DA-B4A4-8AD919599BBB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EF5D-8AE1-4D23-97FC-F5E1B4958E06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998-7053-4490-A4FF-5205B7A9CE32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86D3-53BC-44D5-94FA-18DC72556115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8BE1-6768-4F45-B95D-4D95462CF9C5}" type="datetime1">
              <a:rPr lang="en-IE" smtClean="0"/>
              <a:t>05/10/2023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CB3E-F99B-48ED-8F1E-9241AED5F850}" type="datetime1">
              <a:rPr lang="en-IE" smtClean="0"/>
              <a:t>05/10/2023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196-FD49-475B-85ED-8599867650D0}" type="datetime1">
              <a:rPr lang="en-IE" smtClean="0"/>
              <a:t>05/10/2023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6320-852F-4D61-80C7-2A2320EBE906}" type="datetime1">
              <a:rPr lang="en-IE" smtClean="0"/>
              <a:t>05/10/2023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9521-2460-42AD-A869-C454B9112FC7}" type="datetime1">
              <a:rPr lang="en-IE" smtClean="0"/>
              <a:t>05/10/2023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070A-75BF-4E81-AA8B-DD04CD1723EF}" type="datetime1">
              <a:rPr lang="en-IE" smtClean="0"/>
              <a:t>05/10/2023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0142-38C6-412A-9ADC-91223200D925}" type="datetime1">
              <a:rPr lang="en-IE" smtClean="0"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aritiesregulator.ie/media/2351/annual-report-form-user-guide-bilingual.pdf" TargetMode="External"/><Relationship Id="rId2" Type="http://schemas.openxmlformats.org/officeDocument/2006/relationships/hyperlink" Target="https://www.charitiesregulator.ie/en/information-for-charities/annual-reportin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haritiesregulator.ie/media/2329/annual-reporting-information-note-final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6111236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ANNUAL REPORTING</a:t>
            </a:r>
            <a:b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Regulator – Republic of Ireland</a:t>
            </a:r>
            <a:endParaRPr lang="en-IE" sz="2800" dirty="0">
              <a:effectLst/>
              <a:latin typeface="Minion Pro Capt" panose="02040503050201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</a:p>
          <a:p>
            <a:pPr algn="l"/>
            <a:r>
              <a:rPr lang="en-IE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Stuart Wilson – Compliance &amp; Committee Support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CD9FF4-646D-BA56-4183-5EE1A0D7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3 - Financial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 lnSpcReduction="10000"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Income from central government or local authorities.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other public bodies.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philanthropic organisations.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donations &amp; specify type of donation.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bequests.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trading and commercial activities.</a:t>
            </a:r>
          </a:p>
          <a:p>
            <a:r>
              <a:rPr lang="en-GB" sz="2000" dirty="0">
                <a:latin typeface="Aptos" panose="020B0004020202020204" pitchFamily="34" charset="0"/>
              </a:rPr>
              <a:t>Income from other sources &amp; specify other sources 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IE" sz="2000" b="1" dirty="0">
                <a:latin typeface="Aptos" panose="020B0004020202020204" pitchFamily="34" charset="0"/>
              </a:rPr>
              <a:t>NOTE: </a:t>
            </a:r>
            <a:r>
              <a:rPr lang="en-IE" sz="2000" dirty="0">
                <a:latin typeface="Aptos" panose="020B0004020202020204" pitchFamily="34" charset="0"/>
              </a:rPr>
              <a:t>Responses to all the above are published 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on the public Register of Charities.</a:t>
            </a:r>
            <a:endParaRPr lang="en-IE" sz="2000" dirty="0">
              <a:latin typeface="Aptos" panose="020B0004020202020204" pitchFamily="34" charset="0"/>
            </a:endParaRP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524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3 - Financial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480293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Expenditure on salaries &amp; wages. </a:t>
            </a:r>
          </a:p>
          <a:p>
            <a:r>
              <a:rPr lang="en-GB" sz="2000" dirty="0">
                <a:latin typeface="Aptos" panose="020B0004020202020204" pitchFamily="34" charset="0"/>
              </a:rPr>
              <a:t>Other expenditure. </a:t>
            </a:r>
          </a:p>
          <a:p>
            <a:pPr marL="0" indent="0">
              <a:buNone/>
            </a:pPr>
            <a:endParaRPr lang="en-GB" sz="2000" dirty="0">
              <a:latin typeface="Aptos" panose="020B0004020202020204" pitchFamily="34" charset="0"/>
            </a:endParaRPr>
          </a:p>
          <a:p>
            <a:r>
              <a:rPr lang="en-GB" sz="2000" dirty="0">
                <a:latin typeface="Aptos" panose="020B0004020202020204" pitchFamily="34" charset="0"/>
              </a:rPr>
              <a:t>Total expenditure. </a:t>
            </a:r>
          </a:p>
          <a:p>
            <a:r>
              <a:rPr lang="en-GB" sz="2000" dirty="0">
                <a:latin typeface="Aptos" panose="020B0004020202020204" pitchFamily="34" charset="0"/>
              </a:rPr>
              <a:t>Cash at bank and in hand.</a:t>
            </a:r>
          </a:p>
          <a:p>
            <a:r>
              <a:rPr lang="en-GB" sz="2000" dirty="0">
                <a:latin typeface="Aptos" panose="020B0004020202020204" pitchFamily="34" charset="0"/>
              </a:rPr>
              <a:t>Other assets.</a:t>
            </a:r>
          </a:p>
          <a:p>
            <a:r>
              <a:rPr lang="en-GB" sz="2000" dirty="0">
                <a:latin typeface="Aptos" panose="020B0004020202020204" pitchFamily="34" charset="0"/>
              </a:rPr>
              <a:t>Total liabilities.</a:t>
            </a:r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11</a:t>
            </a:fld>
            <a:endParaRPr lang="en-IE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2A0CEC-BA42-4A38-AADA-62B6F5ED4B56}"/>
              </a:ext>
            </a:extLst>
          </p:cNvPr>
          <p:cNvSpPr txBox="1">
            <a:spLocks/>
          </p:cNvSpPr>
          <p:nvPr/>
        </p:nvSpPr>
        <p:spPr>
          <a:xfrm>
            <a:off x="6293168" y="2370336"/>
            <a:ext cx="3360410" cy="4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Not Published</a:t>
            </a:r>
          </a:p>
          <a:p>
            <a:pPr marL="0" indent="0">
              <a:buFont typeface="Wingdings 3" charset="2"/>
              <a:buNone/>
            </a:pPr>
            <a:endParaRPr lang="en-GB" sz="2000" dirty="0">
              <a:latin typeface="Aptos" panose="020B0004020202020204" pitchFamily="34" charset="0"/>
            </a:endParaRPr>
          </a:p>
          <a:p>
            <a:pPr marL="0" indent="0">
              <a:buFont typeface="Wingdings 3" charset="2"/>
              <a:buNone/>
            </a:pPr>
            <a:endParaRPr lang="en-GB" sz="2000" dirty="0">
              <a:latin typeface="Aptos" panose="020B00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F6EE8BD-C542-EA07-595D-D97AD79A28A9}"/>
              </a:ext>
            </a:extLst>
          </p:cNvPr>
          <p:cNvSpPr txBox="1">
            <a:spLocks/>
          </p:cNvSpPr>
          <p:nvPr/>
        </p:nvSpPr>
        <p:spPr>
          <a:xfrm>
            <a:off x="6293168" y="4005742"/>
            <a:ext cx="3360410" cy="672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Published</a:t>
            </a:r>
          </a:p>
          <a:p>
            <a:pPr marL="0" indent="0">
              <a:buFont typeface="Wingdings 3" charset="2"/>
              <a:buNone/>
            </a:pPr>
            <a:endParaRPr lang="en-GB" sz="2000" dirty="0">
              <a:latin typeface="Aptos" panose="020B0004020202020204" pitchFamily="34" charset="0"/>
            </a:endParaRPr>
          </a:p>
          <a:p>
            <a:pPr marL="0" indent="0">
              <a:buFont typeface="Wingdings 3" charset="2"/>
              <a:buNone/>
            </a:pPr>
            <a:endParaRPr lang="en-GB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7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3 - Financial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20575"/>
            <a:ext cx="8596668" cy="488591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Were your financial statements audited, and if yes, what type of audit opinion was provided by the auditors (unmodified opinion, qualified opinion etc.)?</a:t>
            </a:r>
          </a:p>
          <a:p>
            <a:r>
              <a:rPr lang="en-GB" sz="2000" dirty="0">
                <a:latin typeface="Aptos" panose="020B0004020202020204" pitchFamily="34" charset="0"/>
              </a:rPr>
              <a:t>Total income received by the charity from outside the State during the financial period to which the annual report relates</a:t>
            </a:r>
          </a:p>
          <a:p>
            <a:r>
              <a:rPr lang="en-GB" sz="2000" dirty="0">
                <a:latin typeface="Aptos" panose="020B0004020202020204" pitchFamily="34" charset="0"/>
              </a:rPr>
              <a:t>List countries from which income was received</a:t>
            </a:r>
          </a:p>
          <a:p>
            <a:r>
              <a:rPr lang="en-GB" sz="2000" dirty="0">
                <a:latin typeface="Aptos" panose="020B0004020202020204" pitchFamily="34" charset="0"/>
              </a:rPr>
              <a:t>Total funds spent or transferred outside the State by the charity during the financial period to which the annual report relates</a:t>
            </a:r>
          </a:p>
          <a:p>
            <a:r>
              <a:rPr lang="en-GB" sz="2000" dirty="0">
                <a:latin typeface="Aptos" panose="020B0004020202020204" pitchFamily="34" charset="0"/>
              </a:rPr>
              <a:t>List countries to which funds were transferred</a:t>
            </a:r>
          </a:p>
          <a:p>
            <a:r>
              <a:rPr lang="en-GB" sz="2000" dirty="0">
                <a:latin typeface="Aptos" panose="020B0004020202020204" pitchFamily="34" charset="0"/>
              </a:rPr>
              <a:t>List method(s) used to transfer funds outside the State, if relevant (bank transfer, An Post etc.</a:t>
            </a:r>
          </a:p>
          <a:p>
            <a:r>
              <a:rPr lang="en-IE" sz="2000" b="1" dirty="0">
                <a:latin typeface="Aptos" panose="020B0004020202020204" pitchFamily="34" charset="0"/>
              </a:rPr>
              <a:t>NOTE: </a:t>
            </a:r>
            <a:r>
              <a:rPr lang="en-IE" sz="2000" dirty="0">
                <a:latin typeface="Aptos" panose="020B0004020202020204" pitchFamily="34" charset="0"/>
              </a:rPr>
              <a:t>Responses to each of the above are not published 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on the public Register of Charities.</a:t>
            </a:r>
            <a:endParaRPr lang="en-IE" sz="2000" dirty="0">
              <a:latin typeface="Aptos" panose="020B0004020202020204" pitchFamily="34" charset="0"/>
            </a:endParaRP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224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4 - Documents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Upload financial statements for the reporting period</a:t>
            </a:r>
          </a:p>
          <a:p>
            <a:r>
              <a:rPr lang="en-GB" sz="2000" dirty="0">
                <a:latin typeface="Aptos" panose="020B0004020202020204" pitchFamily="34" charset="0"/>
              </a:rPr>
              <a:t>Upload other supporting documents</a:t>
            </a:r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641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5 - Declaration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8596668" cy="4087811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Summary of all answers. Can be printed and checked by Select Vestry</a:t>
            </a:r>
          </a:p>
          <a:p>
            <a:r>
              <a:rPr lang="en-GB" sz="2000" dirty="0">
                <a:latin typeface="Aptos" panose="020B0004020202020204" pitchFamily="34" charset="0"/>
              </a:rPr>
              <a:t>Review the answers provided and confirm everything is correct. </a:t>
            </a:r>
          </a:p>
          <a:p>
            <a:r>
              <a:rPr lang="en-GB" sz="2000" dirty="0">
                <a:latin typeface="Aptos" panose="020B0004020202020204" pitchFamily="34" charset="0"/>
              </a:rPr>
              <a:t>Provide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Filer first name 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Filer last name 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Filer email 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Filer phone number 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Tick to confirm the declaration</a:t>
            </a:r>
          </a:p>
          <a:p>
            <a:r>
              <a:rPr lang="en-GB" sz="2200" dirty="0">
                <a:latin typeface="Aptos" panose="020B0004020202020204" pitchFamily="34" charset="0"/>
              </a:rPr>
              <a:t>Submit</a:t>
            </a:r>
            <a:endParaRPr lang="en-IE" sz="22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257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Resources: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IE" sz="2000" dirty="0">
                <a:solidFill>
                  <a:schemeClr val="accent1">
                    <a:lumMod val="50000"/>
                  </a:schemeClr>
                </a:solidFill>
                <a:latin typeface="Apto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https://www.charitiesregulator.ie/en/information-for-charities/annual-reporting</a:t>
            </a:r>
          </a:p>
          <a:p>
            <a:r>
              <a:rPr lang="en-IE" sz="2000" dirty="0">
                <a:solidFill>
                  <a:schemeClr val="accent1">
                    <a:lumMod val="50000"/>
                  </a:schemeClr>
                </a:solidFill>
                <a:latin typeface="Apto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https://www.charitiesregulator.ie/media/2351/annual-report-form-user-guide-bilingual.pdf</a:t>
            </a:r>
            <a:r>
              <a:rPr lang="en-IE" sz="2000" dirty="0">
                <a:solidFill>
                  <a:schemeClr val="accent1">
                    <a:lumMod val="50000"/>
                  </a:schemeClr>
                </a:solidFill>
                <a:latin typeface="Aptos"/>
              </a:rPr>
              <a:t> </a:t>
            </a:r>
            <a:endParaRPr lang="en-IE" sz="2000" dirty="0">
              <a:solidFill>
                <a:schemeClr val="accent1">
                  <a:lumMod val="50000"/>
                </a:schemeClr>
              </a:solidFill>
              <a:latin typeface="Aptos" panose="020B0004020202020204" pitchFamily="34" charset="0"/>
            </a:endParaRPr>
          </a:p>
          <a:p>
            <a:r>
              <a:rPr lang="en-IE" sz="2000" dirty="0">
                <a:solidFill>
                  <a:schemeClr val="accent1">
                    <a:lumMod val="50000"/>
                  </a:schemeClr>
                </a:solidFill>
                <a:latin typeface="Apto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https://www.charitiesregulator.ie/media/2329/annual-reporting-information-note-final.pdf</a:t>
            </a:r>
            <a:r>
              <a:rPr lang="en-IE" sz="2000" dirty="0">
                <a:solidFill>
                  <a:schemeClr val="accent1">
                    <a:lumMod val="50000"/>
                  </a:schemeClr>
                </a:solidFill>
                <a:latin typeface="Aptos"/>
              </a:rPr>
              <a:t> </a:t>
            </a:r>
            <a:r>
              <a:rPr lang="en-IE" sz="2000" dirty="0">
                <a:latin typeface="Aptos"/>
              </a:rPr>
              <a:t>(Particularly pages 9,10,11)</a:t>
            </a:r>
          </a:p>
          <a:p>
            <a:endParaRPr lang="en-IE" sz="2000" dirty="0">
              <a:latin typeface="Aptos" panose="020B0004020202020204" pitchFamily="34" charset="0"/>
            </a:endParaRPr>
          </a:p>
          <a:p>
            <a:r>
              <a:rPr lang="en-IE" sz="2000" dirty="0">
                <a:latin typeface="Aptos" panose="020B0004020202020204" pitchFamily="34" charset="0"/>
              </a:rPr>
              <a:t>Email: stuart.wilson@rcbcoi.org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2739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7E5F85-6378-8C80-CFAF-FA76D0D4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latin typeface="Aptos"/>
              </a:rPr>
              <a:t>FAQ</a:t>
            </a:r>
          </a:p>
          <a:p>
            <a:r>
              <a:rPr lang="en-GB" sz="2000" dirty="0">
                <a:latin typeface="Aptos"/>
              </a:rPr>
              <a:t>Layout</a:t>
            </a:r>
          </a:p>
          <a:p>
            <a:r>
              <a:rPr lang="en-GB" sz="2000" dirty="0">
                <a:latin typeface="Aptos"/>
              </a:rPr>
              <a:t>Where to get information</a:t>
            </a:r>
          </a:p>
          <a:p>
            <a:r>
              <a:rPr lang="en-GB" sz="2000" dirty="0">
                <a:latin typeface="Aptos"/>
              </a:rPr>
              <a:t>Step-by-step</a:t>
            </a:r>
          </a:p>
          <a:p>
            <a:r>
              <a:rPr lang="en-GB" sz="2000" dirty="0">
                <a:latin typeface="Aptos"/>
              </a:rPr>
              <a:t>Additional Resources</a:t>
            </a:r>
          </a:p>
          <a:p>
            <a:endParaRPr lang="en-GB" sz="2000" dirty="0">
              <a:latin typeface="Apto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294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Must be filed annually by registered charities.</a:t>
            </a:r>
          </a:p>
          <a:p>
            <a:r>
              <a:rPr lang="en-GB" sz="2000" dirty="0">
                <a:latin typeface="Aptos" panose="020B0004020202020204" pitchFamily="34" charset="0"/>
              </a:rPr>
              <a:t>Submitted online via CRA website, like registration.</a:t>
            </a:r>
          </a:p>
          <a:p>
            <a:r>
              <a:rPr lang="en-GB" sz="2000" dirty="0">
                <a:latin typeface="Aptos" panose="020B0004020202020204" pitchFamily="34" charset="0"/>
              </a:rPr>
              <a:t>Due 10 months after the end of financial year.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If financial year ends on 31st December, then the report is due 31</a:t>
            </a:r>
            <a:r>
              <a:rPr lang="en-GB" sz="2000" baseline="30000" dirty="0">
                <a:latin typeface="Aptos" panose="020B0004020202020204" pitchFamily="34" charset="0"/>
              </a:rPr>
              <a:t>st</a:t>
            </a:r>
            <a:r>
              <a:rPr lang="en-GB" sz="2000" dirty="0">
                <a:latin typeface="Aptos" panose="020B0004020202020204" pitchFamily="34" charset="0"/>
              </a:rPr>
              <a:t> October the following year. </a:t>
            </a:r>
          </a:p>
          <a:p>
            <a:r>
              <a:rPr lang="en-IE" sz="2000" dirty="0">
                <a:latin typeface="Aptos" panose="020B0004020202020204" pitchFamily="34" charset="0"/>
              </a:rPr>
              <a:t>Parts of this report will be displayed on the public Register of Charities.</a:t>
            </a:r>
          </a:p>
          <a:p>
            <a:r>
              <a:rPr lang="en-IE" sz="2000" dirty="0">
                <a:latin typeface="Aptos" panose="020B0004020202020204" pitchFamily="34" charset="0"/>
              </a:rPr>
              <a:t>Can save and return to report as needed.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151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Five Tabs:</a:t>
            </a:r>
          </a:p>
          <a:p>
            <a:r>
              <a:rPr lang="en-GB" sz="2000" dirty="0">
                <a:latin typeface="Aptos" panose="020B0004020202020204" pitchFamily="34" charset="0"/>
              </a:rPr>
              <a:t>Compliance with Charities Governance Code</a:t>
            </a:r>
          </a:p>
          <a:p>
            <a:r>
              <a:rPr lang="en-GB" sz="2000" dirty="0">
                <a:latin typeface="Aptos" panose="020B0004020202020204" pitchFamily="34" charset="0"/>
              </a:rPr>
              <a:t>Activities</a:t>
            </a:r>
          </a:p>
          <a:p>
            <a:r>
              <a:rPr lang="en-GB" sz="2000" dirty="0">
                <a:latin typeface="Aptos" panose="020B0004020202020204" pitchFamily="34" charset="0"/>
              </a:rPr>
              <a:t>Financial</a:t>
            </a:r>
          </a:p>
          <a:p>
            <a:r>
              <a:rPr lang="en-GB" sz="2000" dirty="0">
                <a:latin typeface="Aptos" panose="020B0004020202020204" pitchFamily="34" charset="0"/>
              </a:rPr>
              <a:t>Documents</a:t>
            </a:r>
          </a:p>
          <a:p>
            <a:r>
              <a:rPr lang="en-GB" sz="2000" dirty="0">
                <a:latin typeface="Aptos" panose="020B0004020202020204" pitchFamily="34" charset="0"/>
              </a:rPr>
              <a:t>Declaration</a:t>
            </a:r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105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to get Information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Compliance with Charities Governance Code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Charities Governance Code Compliance Record Form</a:t>
            </a:r>
          </a:p>
          <a:p>
            <a:r>
              <a:rPr lang="en-GB" sz="2000" dirty="0">
                <a:latin typeface="Aptos" panose="020B0004020202020204" pitchFamily="34" charset="0"/>
              </a:rPr>
              <a:t>Activities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Trustees Annual Report</a:t>
            </a:r>
          </a:p>
          <a:p>
            <a:r>
              <a:rPr lang="en-GB" sz="2000" dirty="0">
                <a:latin typeface="Aptos" panose="020B0004020202020204" pitchFamily="34" charset="0"/>
              </a:rPr>
              <a:t>Financial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End of year accounts (Audited or Receipts &amp; Payments)</a:t>
            </a:r>
          </a:p>
          <a:p>
            <a:r>
              <a:rPr lang="en-GB" sz="2000" dirty="0">
                <a:latin typeface="Aptos" panose="020B0004020202020204" pitchFamily="34" charset="0"/>
              </a:rPr>
              <a:t>Documents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End of year accounts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395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en-GB"/>
              <a:t>Step-by-step: Tab 1 - Compliance with </a:t>
            </a:r>
            <a:r>
              <a:rPr lang="en-GB" dirty="0"/>
              <a:t>Charities Governance Code</a:t>
            </a:r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6</a:t>
            </a:fld>
            <a:endParaRPr lang="en-IE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8F33CE-EEA8-C149-6BEB-BBC0D70D7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8596668" cy="3880772"/>
          </a:xfrm>
        </p:spPr>
        <p:txBody>
          <a:bodyPr/>
          <a:lstStyle/>
          <a:p>
            <a:pPr marL="400050" lvl="1" fontAlgn="t">
              <a:spcBef>
                <a:spcPts val="0"/>
              </a:spcBef>
            </a:pPr>
            <a:r>
              <a:rPr lang="en-GB" sz="2000" b="0" i="0" u="none" strike="noStrike" kern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Does the charity need to meet the Additional Standards of the Code, or not?</a:t>
            </a: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r>
              <a:rPr lang="en-GB" sz="2000" b="0" i="0" u="none" strike="noStrike" kern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Has the charity complied with all sections of the Code, or some sections of the Code, or has not yet commenced compliance with the Code, or prefers not to say?</a:t>
            </a:r>
          </a:p>
          <a:p>
            <a:pPr marL="400050" lvl="1" fontAlgn="t">
              <a:spcBef>
                <a:spcPts val="0"/>
              </a:spcBef>
            </a:pPr>
            <a:endParaRPr lang="en-GB" sz="20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r>
              <a:rPr lang="en-GB" sz="2000" b="0" i="0" u="none" strike="noStrike" kern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If the charity declares that it has complied with some sections of the Code, it can indicate what sections have not been complied with and provide a reason why they have not been completed. </a:t>
            </a:r>
            <a:endParaRPr lang="en-IE" sz="2000" b="0" i="0" u="none" strike="noStrike" dirty="0">
              <a:effectLst/>
              <a:latin typeface="Aptos" panose="020B0004020202020204" pitchFamily="34" charset="0"/>
            </a:endParaRPr>
          </a:p>
          <a:p>
            <a:endParaRPr lang="en-IE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0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en-GB" dirty="0"/>
              <a:t>Step-by-step: Tab 1 - Compliance with Charities Governance Code - Visibility</a:t>
            </a:r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7</a:t>
            </a:fld>
            <a:endParaRPr lang="en-IE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8F33CE-EEA8-C149-6BEB-BBC0D70D7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8596668" cy="38807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00050" lvl="1" fontAlgn="t">
              <a:spcBef>
                <a:spcPts val="0"/>
              </a:spcBef>
            </a:pP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If the charity declares that it has </a:t>
            </a:r>
            <a:r>
              <a:rPr lang="en-GB" sz="2000" b="1" dirty="0">
                <a:latin typeface="Aptos" panose="020B0004020202020204" pitchFamily="34" charset="0"/>
                <a:cs typeface="Aptos Serif" panose="020B0502040204020203" pitchFamily="18" charset="0"/>
              </a:rPr>
              <a:t>fully complied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 with all sections of the Code, then this declaration </a:t>
            </a:r>
            <a:r>
              <a:rPr lang="en-GB" sz="2000" b="1" dirty="0">
                <a:latin typeface="Aptos" panose="020B0004020202020204" pitchFamily="34" charset="0"/>
                <a:cs typeface="Aptos Serif" panose="020B0502040204020203" pitchFamily="18" charset="0"/>
              </a:rPr>
              <a:t>will be published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 on the public Register of Charities.</a:t>
            </a:r>
          </a:p>
          <a:p>
            <a:pPr marL="400050" lvl="1" fontAlgn="t">
              <a:spcBef>
                <a:spcPts val="0"/>
              </a:spcBef>
            </a:pPr>
            <a:endParaRPr lang="en-GB" sz="2000" dirty="0">
              <a:latin typeface="Aptos" panose="020B0004020202020204" pitchFamily="34" charset="0"/>
              <a:cs typeface="Aptos Serif" panose="020B0502040204020203" pitchFamily="18" charset="0"/>
            </a:endParaRPr>
          </a:p>
          <a:p>
            <a:pPr marL="400050" lvl="1" fontAlgn="t">
              <a:spcBef>
                <a:spcPts val="0"/>
              </a:spcBef>
            </a:pP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The charity can </a:t>
            </a:r>
            <a:r>
              <a:rPr lang="en-GB" sz="2000" b="1" dirty="0">
                <a:latin typeface="Aptos" panose="020B0004020202020204" pitchFamily="34" charset="0"/>
                <a:cs typeface="Aptos Serif" panose="020B0502040204020203" pitchFamily="18" charset="0"/>
              </a:rPr>
              <a:t>choose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 if it wants a declaration of </a:t>
            </a:r>
            <a:r>
              <a:rPr lang="en-GB" sz="2000" b="1" dirty="0">
                <a:latin typeface="Aptos" panose="020B0004020202020204" pitchFamily="34" charset="0"/>
                <a:cs typeface="Aptos Serif" panose="020B0502040204020203" pitchFamily="18" charset="0"/>
              </a:rPr>
              <a:t>partial compliance 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and the reasons provided published on the public Register of Charities.</a:t>
            </a:r>
          </a:p>
          <a:p>
            <a:pPr marL="400050" lvl="1" fontAlgn="t">
              <a:spcBef>
                <a:spcPts val="0"/>
              </a:spcBef>
            </a:pPr>
            <a:endParaRPr lang="en-GB" sz="2000" dirty="0">
              <a:latin typeface="Aptos" panose="020B0004020202020204" pitchFamily="34" charset="0"/>
              <a:cs typeface="Aptos Serif" panose="020B0502040204020203" pitchFamily="18" charset="0"/>
            </a:endParaRPr>
          </a:p>
          <a:p>
            <a:pPr marL="400050" lvl="1" fontAlgn="t">
              <a:spcBef>
                <a:spcPts val="0"/>
              </a:spcBef>
            </a:pPr>
            <a:r>
              <a:rPr lang="en-GB" sz="2000" dirty="0">
                <a:latin typeface="Aptos"/>
                <a:cs typeface="Aptos Serif"/>
              </a:rPr>
              <a:t>If the charity declares that it has </a:t>
            </a:r>
            <a:r>
              <a:rPr lang="en-GB" sz="2000" b="1" dirty="0">
                <a:latin typeface="Aptos"/>
                <a:cs typeface="Aptos Serif"/>
              </a:rPr>
              <a:t>not commenced compliance </a:t>
            </a:r>
            <a:r>
              <a:rPr lang="en-GB" sz="2000" dirty="0">
                <a:latin typeface="Aptos"/>
                <a:cs typeface="Aptos Serif"/>
              </a:rPr>
              <a:t>with the Code or if it prefers not to say, this </a:t>
            </a:r>
            <a:r>
              <a:rPr lang="en-GB" sz="2000" b="1" dirty="0">
                <a:latin typeface="Aptos"/>
                <a:cs typeface="Aptos Serif"/>
              </a:rPr>
              <a:t>will not be visible </a:t>
            </a:r>
            <a:r>
              <a:rPr lang="en-GB" sz="2000" dirty="0">
                <a:latin typeface="Aptos"/>
                <a:cs typeface="Aptos Serif"/>
              </a:rPr>
              <a:t>on the public Register of Charities</a:t>
            </a:r>
            <a:endParaRPr lang="en-IE" dirty="0">
              <a:latin typeface="Aptos" panose="020B0004020202020204" pitchFamily="34" charset="0"/>
              <a:cs typeface="Aptos Serif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8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2 - Activities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8596668" cy="5060572"/>
          </a:xfrm>
        </p:spPr>
        <p:txBody>
          <a:bodyPr>
            <a:no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What activities were carried out by your charity during the reporting period in furtherance of your charitable objectives?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r>
              <a:rPr lang="en-GB" sz="2000" dirty="0">
                <a:latin typeface="Aptos" panose="020B0004020202020204" pitchFamily="34" charset="0"/>
              </a:rPr>
              <a:t>Give a short description of your charity's activities during the reporting period in furtherance of your charitable objectives.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r>
              <a:rPr lang="en-GB" sz="2000" dirty="0">
                <a:latin typeface="Aptos" panose="020B0004020202020204" pitchFamily="34" charset="0"/>
              </a:rPr>
              <a:t>Who were the direct beneficiary groups of your charity during the reporting period?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553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Step-by-step: Tab 2 - Activities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8596668" cy="4670154"/>
          </a:xfrm>
        </p:spPr>
        <p:txBody>
          <a:bodyPr>
            <a:no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Does your charity provide a direct service to individuals? Provide the average number of full-time employees you had during the reporting period in Ireland (excluding Northern Ireland)? 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r>
              <a:rPr lang="en-GB" sz="2000" dirty="0">
                <a:latin typeface="Aptos" panose="020B0004020202020204" pitchFamily="34" charset="0"/>
              </a:rPr>
              <a:t>Provide the average number of part-time employees you had during the reporting period in Ireland (excluding Northern Ireland).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r>
              <a:rPr lang="en-GB" sz="2000" dirty="0">
                <a:latin typeface="Aptos" panose="020B0004020202020204" pitchFamily="34" charset="0"/>
              </a:rPr>
              <a:t>Indicate the number of individuals, excluding charity trustees, who volunteered with your charity during the reporting period.</a:t>
            </a:r>
          </a:p>
          <a:p>
            <a:endParaRPr lang="en-GB" sz="2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IE" sz="2000" b="1" dirty="0">
                <a:latin typeface="Aptos" panose="020B0004020202020204" pitchFamily="34" charset="0"/>
              </a:rPr>
              <a:t>NOTE: </a:t>
            </a:r>
            <a:r>
              <a:rPr lang="en-IE" sz="2000" dirty="0">
                <a:latin typeface="Aptos" panose="020B0004020202020204" pitchFamily="34" charset="0"/>
              </a:rPr>
              <a:t>Responses to all the questions in this section are published </a:t>
            </a:r>
            <a:r>
              <a:rPr lang="en-GB" sz="2000" dirty="0">
                <a:latin typeface="Aptos" panose="020B0004020202020204" pitchFamily="34" charset="0"/>
                <a:cs typeface="Aptos Serif" panose="020B0502040204020203" pitchFamily="18" charset="0"/>
              </a:rPr>
              <a:t>on the public Register of Charities.</a:t>
            </a:r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1286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2752</TotalTime>
  <Words>856</Words>
  <Application>Microsoft Office PowerPoint</Application>
  <PresentationFormat>Widescreen</PresentationFormat>
  <Paragraphs>115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ANNUAL REPORTING Charities Regulator – Republic of Ireland</vt:lpstr>
      <vt:lpstr>Contents</vt:lpstr>
      <vt:lpstr>FAQ</vt:lpstr>
      <vt:lpstr>Layout</vt:lpstr>
      <vt:lpstr>Where to get Information</vt:lpstr>
      <vt:lpstr>Step-by-step: Tab 1 - Compliance with Charities Governance Code</vt:lpstr>
      <vt:lpstr>Step-by-step: Tab 1 - Compliance with Charities Governance Code - Visibility</vt:lpstr>
      <vt:lpstr>Step-by-step: Tab 2 - Activities</vt:lpstr>
      <vt:lpstr>Step-by-step: Tab 2 - Activities</vt:lpstr>
      <vt:lpstr>Step-by-step: Tab 3 - Financial</vt:lpstr>
      <vt:lpstr>Step-by-step: Tab 3 - Financial</vt:lpstr>
      <vt:lpstr>Step-by-step: Tab 3 - Financial</vt:lpstr>
      <vt:lpstr>Step-by-step: Tab 4 - Documents</vt:lpstr>
      <vt:lpstr>Step-by-step: Tab 5 - Declaration</vt:lpstr>
      <vt:lpstr>Additional Resources: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Stuart Wilson</cp:lastModifiedBy>
  <cp:revision>119</cp:revision>
  <dcterms:created xsi:type="dcterms:W3CDTF">2021-07-15T13:29:37Z</dcterms:created>
  <dcterms:modified xsi:type="dcterms:W3CDTF">2023-10-05T16:14:22Z</dcterms:modified>
</cp:coreProperties>
</file>