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6"/>
  </p:notesMasterIdLst>
  <p:sldIdLst>
    <p:sldId id="256" r:id="rId2"/>
    <p:sldId id="332" r:id="rId3"/>
    <p:sldId id="313" r:id="rId4"/>
    <p:sldId id="321" r:id="rId5"/>
    <p:sldId id="326" r:id="rId6"/>
    <p:sldId id="327" r:id="rId7"/>
    <p:sldId id="328" r:id="rId8"/>
    <p:sldId id="314" r:id="rId9"/>
    <p:sldId id="329" r:id="rId10"/>
    <p:sldId id="320" r:id="rId11"/>
    <p:sldId id="331" r:id="rId12"/>
    <p:sldId id="330" r:id="rId13"/>
    <p:sldId id="323" r:id="rId14"/>
    <p:sldId id="27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dget Harrison" initials="BH" lastIdx="1" clrIdx="0">
    <p:extLst>
      <p:ext uri="{19B8F6BF-5375-455C-9EA6-DF929625EA0E}">
        <p15:presenceInfo xmlns:p15="http://schemas.microsoft.com/office/powerpoint/2012/main" userId="Bridget Harri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8C8BE0-0D5A-1ADA-9FDC-2CD6F86F163B}" v="51" dt="2023-10-12T17:01:46.7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74" autoAdjust="0"/>
    <p:restoredTop sz="81818" autoAdjust="0"/>
  </p:normalViewPr>
  <p:slideViewPr>
    <p:cSldViewPr snapToGrid="0">
      <p:cViewPr varScale="1">
        <p:scale>
          <a:sx n="61" d="100"/>
          <a:sy n="61" d="100"/>
        </p:scale>
        <p:origin x="80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7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E7E7-967C-4D59-A538-905AEED75CC2}" type="datetimeFigureOut">
              <a:rPr lang="en-IE" smtClean="0"/>
              <a:t>16/10/2023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8F6C9-0468-47F1-9C43-856C1A8A29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9641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8F6C9-0468-47F1-9C43-856C1A8A2984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9029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D854-55C3-4915-8C89-52AE6D9F1158}" type="datetime1">
              <a:rPr lang="en-IE" smtClean="0"/>
              <a:t>16/10/2023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504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2E84-2A6A-4D6A-8BA5-72CF45CF1353}" type="datetime1">
              <a:rPr lang="en-IE" smtClean="0"/>
              <a:t>16/10/2023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327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CC0E-549F-4CE2-AC23-0CBB2AA3AB44}" type="datetime1">
              <a:rPr lang="en-IE" smtClean="0"/>
              <a:t>16/10/2023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70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9E15-BCED-4ED3-AF5A-2864CC43BF77}" type="datetime1">
              <a:rPr lang="en-IE" smtClean="0"/>
              <a:t>16/10/2023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0183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A58B-E0F0-4A78-8873-36FC397EB720}" type="datetime1">
              <a:rPr lang="en-IE" smtClean="0"/>
              <a:t>16/10/2023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0305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11D4-D82D-477A-B25A-479CFC29D159}" type="datetime1">
              <a:rPr lang="en-IE" smtClean="0"/>
              <a:t>16/10/2023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6541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9965-795F-41DA-B4A4-8AD919599BBB}" type="datetime1">
              <a:rPr lang="en-IE" smtClean="0"/>
              <a:t>16/10/2023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3245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BEF5D-8AE1-4D23-97FC-F5E1B4958E06}" type="datetime1">
              <a:rPr lang="en-IE" smtClean="0"/>
              <a:t>16/10/2023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4214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7998-7053-4490-A4FF-5205B7A9CE32}" type="datetime1">
              <a:rPr lang="en-IE" smtClean="0"/>
              <a:t>16/10/2023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682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886D3-53BC-44D5-94FA-18DC72556115}" type="datetime1">
              <a:rPr lang="en-IE" smtClean="0"/>
              <a:t>16/10/2023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326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8BE1-6768-4F45-B95D-4D95462CF9C5}" type="datetime1">
              <a:rPr lang="en-IE" smtClean="0"/>
              <a:t>16/10/2023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667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CB3E-F99B-48ED-8F1E-9241AED5F850}" type="datetime1">
              <a:rPr lang="en-IE" smtClean="0"/>
              <a:t>16/10/2023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765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72196-FD49-475B-85ED-8599867650D0}" type="datetime1">
              <a:rPr lang="en-IE" smtClean="0"/>
              <a:t>16/10/2023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923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6320-852F-4D61-80C7-2A2320EBE906}" type="datetime1">
              <a:rPr lang="en-IE" smtClean="0"/>
              <a:t>16/10/2023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189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9521-2460-42AD-A869-C454B9112FC7}" type="datetime1">
              <a:rPr lang="en-IE" smtClean="0"/>
              <a:t>16/10/2023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306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070A-75BF-4E81-AA8B-DD04CD1723EF}" type="datetime1">
              <a:rPr lang="en-IE" smtClean="0"/>
              <a:t>16/10/2023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423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A0142-38C6-412A-9ADC-91223200D925}" type="datetime1">
              <a:rPr lang="en-IE" smtClean="0"/>
              <a:t>16/10/2023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DEB15A-DBC2-4549-A60C-0F3DB0A63F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234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aritycommissionni.org.uk/manage-your-charity/annual-reporting/annual-reporting-faqs/" TargetMode="External"/><Relationship Id="rId2" Type="http://schemas.openxmlformats.org/officeDocument/2006/relationships/hyperlink" Target="https://www.charitycommissionni.org.uk/manage-your-charity/annual-reporting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charitycommissionni.org.uk/media/1261/20221004-arr05-how-to-complete-the-annual-monitoring-return-amr-10-minute-guide-v10.pdf" TargetMode="External"/><Relationship Id="rId4" Type="http://schemas.openxmlformats.org/officeDocument/2006/relationships/hyperlink" Target="https://www.charitycommissionni.org.uk/manage-your-charity/annual-reporting/annual-monitoring-return-video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CC6B2C-E0FE-4CDF-B053-85E2F50F0E2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5538" y="1971525"/>
            <a:ext cx="3564918" cy="36012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F1334A-12E0-4269-BDBF-B369BF081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0154" y="3023118"/>
            <a:ext cx="6111236" cy="1027718"/>
          </a:xfrm>
        </p:spPr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E" sz="2800" dirty="0"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ANNUAL REPORTING</a:t>
            </a:r>
            <a:br>
              <a:rPr lang="en-IE" sz="2800" dirty="0"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E" sz="2800" dirty="0">
                <a:latin typeface="Minion Pro Capt" panose="02040503050201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Charities Commission – Northern Ireland</a:t>
            </a:r>
            <a:endParaRPr lang="en-IE" sz="2800" dirty="0">
              <a:effectLst/>
              <a:latin typeface="Minion Pro Capt" panose="02040503050201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22DB53E1-91AD-4E7D-A51D-0C342D181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0154" y="4050834"/>
            <a:ext cx="6782744" cy="1645427"/>
          </a:xfrm>
        </p:spPr>
        <p:txBody>
          <a:bodyPr>
            <a:normAutofit/>
          </a:bodyPr>
          <a:lstStyle/>
          <a:p>
            <a:pPr algn="l"/>
            <a:r>
              <a:rPr lang="en-IE" sz="1800" b="1" dirty="0"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Janet Maxwell – Head of Synod Services &amp; Communications</a:t>
            </a:r>
          </a:p>
          <a:p>
            <a:pPr algn="l"/>
            <a:r>
              <a:rPr lang="en-IE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Stuart Wilson – Compliance &amp; Committee Support</a:t>
            </a:r>
            <a:endParaRPr lang="en-IE" sz="1800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l"/>
            <a:endParaRPr lang="en-I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CD9FF4-646D-BA56-4183-5EE1A0D75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5255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Step-by-step - Part B: Regulators, Staff, Volunteers, Payments and Gift Aid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8"/>
            <a:ext cx="8596668" cy="4087811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ptos" panose="020B0004020202020204" pitchFamily="34" charset="0"/>
              </a:rPr>
              <a:t>Regulators</a:t>
            </a:r>
          </a:p>
          <a:p>
            <a:pPr lvl="1"/>
            <a:r>
              <a:rPr lang="en-GB" sz="2000" dirty="0">
                <a:latin typeface="Aptos" panose="020B0004020202020204" pitchFamily="34" charset="0"/>
              </a:rPr>
              <a:t>Fundraising Regulator Membership</a:t>
            </a:r>
          </a:p>
          <a:p>
            <a:pPr lvl="1"/>
            <a:r>
              <a:rPr lang="en-GB" sz="2000" dirty="0">
                <a:latin typeface="Aptos" panose="020B0004020202020204" pitchFamily="34" charset="0"/>
              </a:rPr>
              <a:t>Other Regulator/Registrars</a:t>
            </a:r>
          </a:p>
          <a:p>
            <a:r>
              <a:rPr lang="en-GB" sz="2000" dirty="0">
                <a:latin typeface="Aptos" panose="020B0004020202020204" pitchFamily="34" charset="0"/>
              </a:rPr>
              <a:t>Staff, Volunteers &amp; Assets</a:t>
            </a:r>
          </a:p>
          <a:p>
            <a:pPr lvl="1"/>
            <a:r>
              <a:rPr lang="en-IE" sz="2000" dirty="0">
                <a:latin typeface="Aptos" panose="020B0004020202020204" pitchFamily="34" charset="0"/>
              </a:rPr>
              <a:t>Number of Employees, number of volunteers (Not including trustees)</a:t>
            </a:r>
          </a:p>
          <a:p>
            <a:pPr lvl="1"/>
            <a:r>
              <a:rPr lang="en-IE" sz="2000" dirty="0">
                <a:latin typeface="Aptos" panose="020B0004020202020204" pitchFamily="34" charset="0"/>
              </a:rPr>
              <a:t>Ownership/Lease of capital assets, land or buildings</a:t>
            </a:r>
          </a:p>
          <a:p>
            <a:r>
              <a:rPr lang="en-IE" sz="2000" dirty="0">
                <a:latin typeface="Aptos" panose="020B0004020202020204" pitchFamily="34" charset="0"/>
              </a:rPr>
              <a:t>Payments to trustees/related parties</a:t>
            </a:r>
          </a:p>
          <a:p>
            <a:r>
              <a:rPr lang="en-IE" sz="2000" dirty="0">
                <a:latin typeface="Aptos" panose="020B0004020202020204" pitchFamily="34" charset="0"/>
              </a:rPr>
              <a:t>Transactions with trustees/related parties</a:t>
            </a:r>
          </a:p>
          <a:p>
            <a:r>
              <a:rPr lang="en-IE" sz="2000" dirty="0">
                <a:latin typeface="Aptos" panose="020B0004020202020204" pitchFamily="34" charset="0"/>
              </a:rPr>
              <a:t>Gift Aid, eligibility, receipt of funds etc.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2570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Step-by-step - Part C: Finance Breakdown, Assets &amp; Liabilities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8"/>
            <a:ext cx="8596668" cy="4087811"/>
          </a:xfrm>
        </p:spPr>
        <p:txBody>
          <a:bodyPr>
            <a:normAutofit/>
          </a:bodyPr>
          <a:lstStyle/>
          <a:p>
            <a:r>
              <a:rPr lang="en-IE" sz="2000" dirty="0">
                <a:latin typeface="Aptos" panose="020B0004020202020204" pitchFamily="34" charset="0"/>
              </a:rPr>
              <a:t>Breakdown of income &amp; endowments</a:t>
            </a:r>
          </a:p>
          <a:p>
            <a:r>
              <a:rPr lang="en-IE" sz="2000" dirty="0">
                <a:latin typeface="Aptos" panose="020B0004020202020204" pitchFamily="34" charset="0"/>
              </a:rPr>
              <a:t>Breakdown of assets &amp; liabilities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8351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Step-by-step - Part D: Declaration &amp; Documents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8"/>
            <a:ext cx="8596668" cy="4087811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ptos" panose="020B0004020202020204" pitchFamily="34" charset="0"/>
              </a:rPr>
              <a:t>Declare all trustees have complied with their duties under charity law and CCNI guidance.</a:t>
            </a:r>
          </a:p>
          <a:p>
            <a:r>
              <a:rPr lang="en-GB" sz="2000" dirty="0">
                <a:latin typeface="Aptos" panose="020B0004020202020204" pitchFamily="34" charset="0"/>
              </a:rPr>
              <a:t>Declare that there are not matters which should have been brought to CCNI’s attention which have not been brought to them already.</a:t>
            </a:r>
          </a:p>
          <a:p>
            <a:r>
              <a:rPr lang="en-IE" sz="2000" dirty="0">
                <a:latin typeface="Aptos" panose="020B0004020202020204" pitchFamily="34" charset="0"/>
              </a:rPr>
              <a:t>Declare that all information provided is correct to best of your knowledge.</a:t>
            </a:r>
          </a:p>
          <a:p>
            <a:r>
              <a:rPr lang="en-IE" sz="2000" dirty="0">
                <a:latin typeface="Aptos" panose="020B0004020202020204" pitchFamily="34" charset="0"/>
              </a:rPr>
              <a:t>Attach documents</a:t>
            </a:r>
          </a:p>
          <a:p>
            <a:pPr lvl="1"/>
            <a:r>
              <a:rPr lang="en-IE" sz="2000" dirty="0">
                <a:latin typeface="Aptos" panose="020B0004020202020204" pitchFamily="34" charset="0"/>
              </a:rPr>
              <a:t>Charity accounts</a:t>
            </a:r>
          </a:p>
          <a:p>
            <a:pPr lvl="1"/>
            <a:r>
              <a:rPr lang="en-IE" sz="2000" dirty="0">
                <a:latin typeface="Aptos" panose="020B0004020202020204" pitchFamily="34" charset="0"/>
              </a:rPr>
              <a:t>Trustees annual report</a:t>
            </a:r>
          </a:p>
          <a:p>
            <a:pPr lvl="1"/>
            <a:r>
              <a:rPr lang="en-IE" sz="2000" dirty="0">
                <a:latin typeface="Aptos" panose="020B0004020202020204" pitchFamily="34" charset="0"/>
              </a:rPr>
              <a:t>Audit report/examiners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76685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Resources: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3880772"/>
          </a:xfrm>
        </p:spPr>
        <p:txBody>
          <a:bodyPr>
            <a:normAutofit lnSpcReduction="10000"/>
          </a:bodyPr>
          <a:lstStyle/>
          <a:p>
            <a:r>
              <a:rPr lang="en-IE" sz="2000" dirty="0">
                <a:latin typeface="Aptos" panose="020B0004020202020204" pitchFamily="34" charset="0"/>
                <a:hlinkClick r:id="rId2"/>
              </a:rPr>
              <a:t>https://www.charitycommissionni.org.uk/manage-your-charity/annual-reporting/</a:t>
            </a:r>
            <a:endParaRPr lang="en-IE" sz="2000" dirty="0">
              <a:latin typeface="Aptos" panose="020B0004020202020204" pitchFamily="34" charset="0"/>
            </a:endParaRPr>
          </a:p>
          <a:p>
            <a:r>
              <a:rPr lang="en-IE" sz="2000" dirty="0">
                <a:latin typeface="Aptos" panose="020B0004020202020204" pitchFamily="34" charset="0"/>
                <a:hlinkClick r:id="rId3"/>
              </a:rPr>
              <a:t>https://www.charitycommissionni.org.uk/manage-your-charity/annual-reporting/annual-reporting-faqs/</a:t>
            </a:r>
            <a:endParaRPr lang="en-IE" sz="2000" dirty="0">
              <a:latin typeface="Aptos" panose="020B0004020202020204" pitchFamily="34" charset="0"/>
            </a:endParaRPr>
          </a:p>
          <a:p>
            <a:r>
              <a:rPr lang="en-IE" sz="2000" dirty="0">
                <a:latin typeface="Aptos" panose="020B0004020202020204" pitchFamily="34" charset="0"/>
                <a:hlinkClick r:id="rId4"/>
              </a:rPr>
              <a:t>https://www.charitycommissionni.org.uk/manage-your-charity/annual-reporting/annual-monitoring-return-video/</a:t>
            </a:r>
            <a:endParaRPr lang="en-IE" sz="2000" dirty="0">
              <a:latin typeface="Aptos" panose="020B0004020202020204" pitchFamily="34" charset="0"/>
            </a:endParaRPr>
          </a:p>
          <a:p>
            <a:r>
              <a:rPr lang="en-IE" sz="2000" dirty="0">
                <a:latin typeface="Aptos" panose="020B0004020202020204" pitchFamily="34" charset="0"/>
                <a:hlinkClick r:id="rId5"/>
              </a:rPr>
              <a:t>https://www.charitycommissionni.org.uk/media/1261/20221004-arr05-how-to-complete-the-annual-monitoring-return-amr-10-minute-guide-v10.pdf</a:t>
            </a:r>
            <a:endParaRPr lang="en-IE" sz="2000" dirty="0"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en-IE" sz="2000" dirty="0">
              <a:latin typeface="Aptos" panose="020B0004020202020204" pitchFamily="34" charset="0"/>
            </a:endParaRPr>
          </a:p>
          <a:p>
            <a:r>
              <a:rPr lang="en-IE" sz="2000" dirty="0">
                <a:latin typeface="Aptos" panose="020B0004020202020204" pitchFamily="34" charset="0"/>
              </a:rPr>
              <a:t>Email: stuart.wilson@rcbcoi.org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32739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, icon&#10;&#10;Description automatically generated">
            <a:extLst>
              <a:ext uri="{FF2B5EF4-FFF2-40B4-BE49-F238E27FC236}">
                <a16:creationId xmlns:a16="http://schemas.microsoft.com/office/drawing/2014/main" id="{9B98142D-6177-490E-88F2-152D5ADFA0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857" y="1616528"/>
            <a:ext cx="3592286" cy="3624943"/>
          </a:xfr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7E5F85-6378-8C80-CFAF-FA76D0D4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5867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38807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000" dirty="0">
                <a:latin typeface="Aptos"/>
              </a:rPr>
              <a:t>FAQ</a:t>
            </a:r>
          </a:p>
          <a:p>
            <a:r>
              <a:rPr lang="en-GB" sz="2000" dirty="0">
                <a:latin typeface="Aptos"/>
              </a:rPr>
              <a:t>Layout</a:t>
            </a:r>
          </a:p>
          <a:p>
            <a:r>
              <a:rPr lang="en-GB" sz="2000" dirty="0">
                <a:latin typeface="Aptos"/>
              </a:rPr>
              <a:t>Where to get information</a:t>
            </a:r>
          </a:p>
          <a:p>
            <a:r>
              <a:rPr lang="en-GB" sz="2000" dirty="0">
                <a:latin typeface="Aptos"/>
              </a:rPr>
              <a:t>Step-by-step</a:t>
            </a:r>
          </a:p>
          <a:p>
            <a:r>
              <a:rPr lang="en-GB" sz="2000" dirty="0">
                <a:latin typeface="Aptos"/>
              </a:rPr>
              <a:t>Additional Resources</a:t>
            </a:r>
          </a:p>
          <a:p>
            <a:endParaRPr lang="en-GB" sz="2000" dirty="0">
              <a:latin typeface="Apto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8616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FAQ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3880772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ptos" panose="020B0004020202020204" pitchFamily="34" charset="0"/>
              </a:rPr>
              <a:t>Must be filed annually by registered charities.</a:t>
            </a:r>
          </a:p>
          <a:p>
            <a:r>
              <a:rPr lang="en-GB" sz="2000" dirty="0">
                <a:latin typeface="Aptos" panose="020B0004020202020204" pitchFamily="34" charset="0"/>
              </a:rPr>
              <a:t>Submitted online via CCNI website.</a:t>
            </a:r>
          </a:p>
          <a:p>
            <a:r>
              <a:rPr lang="en-GB" sz="2000" dirty="0">
                <a:latin typeface="Aptos" panose="020B0004020202020204" pitchFamily="34" charset="0"/>
              </a:rPr>
              <a:t>Due 10 months after the end of financial year.</a:t>
            </a:r>
          </a:p>
          <a:p>
            <a:pPr lvl="1"/>
            <a:r>
              <a:rPr lang="en-GB" sz="2000" dirty="0">
                <a:latin typeface="Aptos" panose="020B0004020202020204" pitchFamily="34" charset="0"/>
              </a:rPr>
              <a:t>If financial year ends on 31st December, then the report is due 31</a:t>
            </a:r>
            <a:r>
              <a:rPr lang="en-GB" sz="2000" baseline="30000" dirty="0">
                <a:latin typeface="Aptos" panose="020B0004020202020204" pitchFamily="34" charset="0"/>
              </a:rPr>
              <a:t>st</a:t>
            </a:r>
            <a:r>
              <a:rPr lang="en-GB" sz="2000" dirty="0">
                <a:latin typeface="Aptos" panose="020B0004020202020204" pitchFamily="34" charset="0"/>
              </a:rPr>
              <a:t> October the following year. </a:t>
            </a:r>
          </a:p>
          <a:p>
            <a:r>
              <a:rPr lang="en-IE" sz="2000" dirty="0">
                <a:latin typeface="Aptos" panose="020B0004020202020204" pitchFamily="34" charset="0"/>
              </a:rPr>
              <a:t>Parts of this report will be displayed on the public Register of Charities.</a:t>
            </a:r>
          </a:p>
          <a:p>
            <a:r>
              <a:rPr lang="en-IE" sz="2000" dirty="0">
                <a:latin typeface="Aptos" panose="020B0004020202020204" pitchFamily="34" charset="0"/>
              </a:rPr>
              <a:t>Can save and return to report as needed.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12941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Layout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3880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Aptos" panose="020B0004020202020204" pitchFamily="34" charset="0"/>
              </a:rPr>
              <a:t>Five Sections:</a:t>
            </a:r>
          </a:p>
          <a:p>
            <a:r>
              <a:rPr lang="en-GB" sz="2000" dirty="0">
                <a:latin typeface="Aptos" panose="020B0004020202020204" pitchFamily="34" charset="0"/>
              </a:rPr>
              <a:t>Charity Details</a:t>
            </a:r>
          </a:p>
          <a:p>
            <a:r>
              <a:rPr lang="en-GB" sz="2000" dirty="0">
                <a:latin typeface="Aptos" panose="020B0004020202020204" pitchFamily="34" charset="0"/>
              </a:rPr>
              <a:t>Part A: Income and Expenditure, Review/Audit, Data Breaches</a:t>
            </a:r>
          </a:p>
          <a:p>
            <a:r>
              <a:rPr lang="en-GB" sz="2000" dirty="0">
                <a:latin typeface="Aptos" panose="020B0004020202020204" pitchFamily="34" charset="0"/>
              </a:rPr>
              <a:t>Part B: Fundraising, Volunteers, Assets, Payments</a:t>
            </a:r>
          </a:p>
          <a:p>
            <a:r>
              <a:rPr lang="en-GB" sz="2000" dirty="0">
                <a:latin typeface="Aptos" panose="020B0004020202020204" pitchFamily="34" charset="0"/>
              </a:rPr>
              <a:t>Part C: Balance Sheet and Financial Activities</a:t>
            </a:r>
          </a:p>
          <a:p>
            <a:r>
              <a:rPr lang="en-GB" sz="2000" dirty="0">
                <a:latin typeface="Aptos" panose="020B0004020202020204" pitchFamily="34" charset="0"/>
              </a:rPr>
              <a:t>Part D: Declaration &amp; Documents</a:t>
            </a:r>
          </a:p>
          <a:p>
            <a:endParaRPr lang="en-IE" sz="2000" dirty="0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7105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Layout: Required Sections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3880772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ptos" panose="020B0004020202020204" pitchFamily="34" charset="0"/>
              </a:rPr>
              <a:t>Gross annual income of </a:t>
            </a:r>
            <a:r>
              <a:rPr lang="en-GB" sz="2000" b="1" dirty="0">
                <a:latin typeface="Aptos" panose="020B0004020202020204" pitchFamily="34" charset="0"/>
              </a:rPr>
              <a:t>£10,000 or less</a:t>
            </a:r>
          </a:p>
          <a:p>
            <a:pPr marL="0" indent="0">
              <a:buNone/>
            </a:pPr>
            <a:r>
              <a:rPr lang="en-GB" sz="2000" dirty="0">
                <a:latin typeface="Aptos" panose="020B0004020202020204" pitchFamily="34" charset="0"/>
              </a:rPr>
              <a:t>Charity Details, Part A, Part D</a:t>
            </a:r>
          </a:p>
          <a:p>
            <a:r>
              <a:rPr lang="en-GB" sz="2000" dirty="0">
                <a:latin typeface="Aptos" panose="020B0004020202020204" pitchFamily="34" charset="0"/>
              </a:rPr>
              <a:t>Gross annual income of </a:t>
            </a:r>
            <a:r>
              <a:rPr lang="en-GB" sz="2000" b="1" dirty="0">
                <a:latin typeface="Aptos" panose="020B0004020202020204" pitchFamily="34" charset="0"/>
              </a:rPr>
              <a:t>£10,000 to £250,000</a:t>
            </a:r>
          </a:p>
          <a:p>
            <a:pPr marL="0" indent="0">
              <a:buNone/>
            </a:pPr>
            <a:r>
              <a:rPr lang="en-GB" sz="2000" dirty="0">
                <a:latin typeface="Aptos" panose="020B0004020202020204" pitchFamily="34" charset="0"/>
              </a:rPr>
              <a:t>Charity Details, Part A, Part B, Part D</a:t>
            </a:r>
          </a:p>
          <a:p>
            <a:r>
              <a:rPr lang="en-GB" sz="2000" dirty="0">
                <a:latin typeface="Aptos" panose="020B0004020202020204" pitchFamily="34" charset="0"/>
              </a:rPr>
              <a:t>Gross annual income of </a:t>
            </a:r>
            <a:r>
              <a:rPr lang="en-GB" sz="2000" b="1" dirty="0">
                <a:latin typeface="Aptos" panose="020B0004020202020204" pitchFamily="34" charset="0"/>
              </a:rPr>
              <a:t>£250,000 or more</a:t>
            </a:r>
          </a:p>
          <a:p>
            <a:pPr marL="0" indent="0">
              <a:buNone/>
            </a:pPr>
            <a:r>
              <a:rPr lang="en-GB" sz="2000" dirty="0">
                <a:latin typeface="Aptos" panose="020B0004020202020204" pitchFamily="34" charset="0"/>
              </a:rPr>
              <a:t>Charity Details, Part A, Part B, Part C, Part D</a:t>
            </a:r>
          </a:p>
          <a:p>
            <a:endParaRPr lang="en-IE" sz="2000" dirty="0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44132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Layout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0576" y="2160589"/>
            <a:ext cx="8596668" cy="3880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Aptos" panose="020B0004020202020204" pitchFamily="34" charset="0"/>
              </a:rPr>
              <a:t>Five Sections:</a:t>
            </a:r>
          </a:p>
          <a:p>
            <a:r>
              <a:rPr lang="en-GB" sz="2000" dirty="0">
                <a:latin typeface="Aptos" panose="020B0004020202020204" pitchFamily="34" charset="0"/>
              </a:rPr>
              <a:t>Charity Details</a:t>
            </a:r>
          </a:p>
          <a:p>
            <a:r>
              <a:rPr lang="en-GB" sz="2000" dirty="0">
                <a:latin typeface="Aptos" panose="020B0004020202020204" pitchFamily="34" charset="0"/>
              </a:rPr>
              <a:t>Part A: Income and Expenditure, Review/Audit, Data Breaches</a:t>
            </a:r>
          </a:p>
          <a:p>
            <a:r>
              <a:rPr lang="en-GB" sz="2000" dirty="0">
                <a:latin typeface="Aptos" panose="020B0004020202020204" pitchFamily="34" charset="0"/>
              </a:rPr>
              <a:t>Part B: Fundraising, Volunteers, Assets, Payments</a:t>
            </a:r>
          </a:p>
          <a:p>
            <a:r>
              <a:rPr lang="en-GB" sz="2000" dirty="0">
                <a:latin typeface="Aptos" panose="020B0004020202020204" pitchFamily="34" charset="0"/>
              </a:rPr>
              <a:t>Part C: Balance Sheet and Financial Activities</a:t>
            </a:r>
          </a:p>
          <a:p>
            <a:r>
              <a:rPr lang="en-GB" sz="2000" dirty="0">
                <a:latin typeface="Aptos" panose="020B0004020202020204" pitchFamily="34" charset="0"/>
              </a:rPr>
              <a:t>Part D: Declaration &amp; Documents</a:t>
            </a:r>
          </a:p>
          <a:p>
            <a:endParaRPr lang="en-IE" sz="2000" dirty="0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6</a:t>
            </a:fld>
            <a:endParaRPr lang="en-IE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5C6FD9F-ACA2-E9F4-956D-6F92FBDB984C}"/>
              </a:ext>
            </a:extLst>
          </p:cNvPr>
          <p:cNvSpPr txBox="1">
            <a:spLocks/>
          </p:cNvSpPr>
          <p:nvPr/>
        </p:nvSpPr>
        <p:spPr>
          <a:xfrm>
            <a:off x="8066277" y="2160589"/>
            <a:ext cx="1874137" cy="3880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GB" sz="2000" dirty="0">
                <a:latin typeface="Aptos" panose="020B0004020202020204" pitchFamily="34" charset="0"/>
              </a:rPr>
              <a:t>Required:</a:t>
            </a:r>
          </a:p>
          <a:p>
            <a:r>
              <a:rPr lang="en-GB" sz="2000" dirty="0">
                <a:latin typeface="Aptos" panose="020B0004020202020204" pitchFamily="34" charset="0"/>
              </a:rPr>
              <a:t>Everyone</a:t>
            </a:r>
          </a:p>
          <a:p>
            <a:r>
              <a:rPr lang="en-GB" sz="2000" dirty="0">
                <a:latin typeface="Aptos" panose="020B0004020202020204" pitchFamily="34" charset="0"/>
              </a:rPr>
              <a:t>Everyone</a:t>
            </a:r>
          </a:p>
          <a:p>
            <a:r>
              <a:rPr lang="en-GB" sz="2000" dirty="0">
                <a:latin typeface="Aptos" panose="020B0004020202020204" pitchFamily="34" charset="0"/>
              </a:rPr>
              <a:t>&gt;£10,000</a:t>
            </a:r>
          </a:p>
          <a:p>
            <a:r>
              <a:rPr lang="en-GB" sz="2000" dirty="0">
                <a:latin typeface="Aptos" panose="020B0004020202020204" pitchFamily="34" charset="0"/>
              </a:rPr>
              <a:t>&gt;£250,000</a:t>
            </a:r>
          </a:p>
          <a:p>
            <a:r>
              <a:rPr lang="en-GB" sz="2000" dirty="0">
                <a:latin typeface="Aptos" panose="020B0004020202020204" pitchFamily="34" charset="0"/>
              </a:rPr>
              <a:t>Everyone</a:t>
            </a:r>
          </a:p>
          <a:p>
            <a:endParaRPr lang="en-IE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051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to get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F205E-A57A-9205-79F6-4C1282381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3880772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ptos" panose="020B0004020202020204" pitchFamily="34" charset="0"/>
              </a:rPr>
              <a:t>Charity Accounts</a:t>
            </a:r>
          </a:p>
          <a:p>
            <a:r>
              <a:rPr lang="en-GB" sz="2000" dirty="0">
                <a:latin typeface="Aptos" panose="020B0004020202020204" pitchFamily="34" charset="0"/>
              </a:rPr>
              <a:t>Trustees Annual Report</a:t>
            </a:r>
          </a:p>
          <a:p>
            <a:r>
              <a:rPr lang="en-GB" sz="2000" dirty="0">
                <a:latin typeface="Aptos" panose="020B0004020202020204" pitchFamily="34" charset="0"/>
              </a:rPr>
              <a:t>Audit Report/Independent Examiners Report</a:t>
            </a:r>
          </a:p>
          <a:p>
            <a:endParaRPr lang="en-IE" sz="2000" dirty="0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925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1513"/>
            <a:ext cx="8596668" cy="1320800"/>
          </a:xfrm>
        </p:spPr>
        <p:txBody>
          <a:bodyPr/>
          <a:lstStyle/>
          <a:p>
            <a:r>
              <a:rPr lang="en-GB" dirty="0"/>
              <a:t>Step-by-step</a:t>
            </a:r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8</a:t>
            </a:fld>
            <a:endParaRPr lang="en-IE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F8F33CE-EEA8-C149-6BEB-BBC0D70D7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5" y="1623848"/>
            <a:ext cx="8829272" cy="4417513"/>
          </a:xfrm>
        </p:spPr>
        <p:txBody>
          <a:bodyPr>
            <a:normAutofit/>
          </a:bodyPr>
          <a:lstStyle/>
          <a:p>
            <a:pPr marL="400050" lvl="1" fontAlgn="t">
              <a:lnSpc>
                <a:spcPct val="150000"/>
              </a:lnSpc>
              <a:spcBef>
                <a:spcPts val="0"/>
              </a:spcBef>
            </a:pPr>
            <a:r>
              <a:rPr lang="en-IE" sz="2000" b="0" i="0" u="none" strike="noStrike" kern="1200" dirty="0">
                <a:effectLst/>
                <a:latin typeface="Aptos" panose="020B0004020202020204" pitchFamily="34" charset="0"/>
              </a:rPr>
              <a:t>Contact person details</a:t>
            </a:r>
          </a:p>
          <a:p>
            <a:pPr marL="400050" lvl="1" fontAlgn="t">
              <a:lnSpc>
                <a:spcPct val="150000"/>
              </a:lnSpc>
              <a:spcBef>
                <a:spcPts val="0"/>
              </a:spcBef>
            </a:pPr>
            <a:r>
              <a:rPr lang="en-IE" sz="2000" dirty="0">
                <a:latin typeface="Aptos" panose="020B0004020202020204" pitchFamily="34" charset="0"/>
              </a:rPr>
              <a:t>Charity email and website</a:t>
            </a:r>
          </a:p>
          <a:p>
            <a:pPr marL="400050" lvl="1" fontAlgn="t">
              <a:lnSpc>
                <a:spcPct val="150000"/>
              </a:lnSpc>
              <a:spcBef>
                <a:spcPts val="0"/>
              </a:spcBef>
            </a:pPr>
            <a:r>
              <a:rPr lang="en-IE" sz="2000" b="0" i="0" u="none" strike="noStrike" dirty="0">
                <a:effectLst/>
                <a:latin typeface="Aptos" panose="020B0004020202020204" pitchFamily="34" charset="0"/>
              </a:rPr>
              <a:t>Trustee Details</a:t>
            </a:r>
          </a:p>
          <a:p>
            <a:pPr marL="800100" lvl="2" fontAlgn="t">
              <a:lnSpc>
                <a:spcPct val="150000"/>
              </a:lnSpc>
              <a:spcBef>
                <a:spcPts val="0"/>
              </a:spcBef>
            </a:pPr>
            <a:r>
              <a:rPr lang="en-IE" sz="2000" dirty="0">
                <a:latin typeface="Aptos" panose="020B0004020202020204" pitchFamily="34" charset="0"/>
              </a:rPr>
              <a:t>Name, Address, Title, </a:t>
            </a:r>
            <a:r>
              <a:rPr lang="en-IE" sz="2000" dirty="0" err="1">
                <a:latin typeface="Aptos" panose="020B0004020202020204" pitchFamily="34" charset="0"/>
              </a:rPr>
              <a:t>DoB</a:t>
            </a:r>
            <a:r>
              <a:rPr lang="en-IE" sz="2000" dirty="0">
                <a:latin typeface="Aptos" panose="020B0004020202020204" pitchFamily="34" charset="0"/>
              </a:rPr>
              <a:t>, Phone and Email.</a:t>
            </a:r>
          </a:p>
          <a:p>
            <a:pPr marL="400050" lvl="1" fontAlgn="t">
              <a:lnSpc>
                <a:spcPct val="150000"/>
              </a:lnSpc>
              <a:spcBef>
                <a:spcPts val="0"/>
              </a:spcBef>
            </a:pPr>
            <a:r>
              <a:rPr lang="en-IE" sz="2000" b="0" i="0" u="none" strike="noStrike" dirty="0">
                <a:effectLst/>
                <a:latin typeface="Aptos" panose="020B0004020202020204" pitchFamily="34" charset="0"/>
              </a:rPr>
              <a:t>Number of Trustees, Number required for </a:t>
            </a:r>
            <a:r>
              <a:rPr lang="en-IE" sz="2000" dirty="0">
                <a:latin typeface="Aptos" panose="020B0004020202020204" pitchFamily="34" charset="0"/>
              </a:rPr>
              <a:t>q</a:t>
            </a:r>
            <a:r>
              <a:rPr lang="en-IE" sz="2000" b="0" i="0" u="none" strike="noStrike" dirty="0">
                <a:effectLst/>
                <a:latin typeface="Aptos" panose="020B0004020202020204" pitchFamily="34" charset="0"/>
              </a:rPr>
              <a:t>uorum, Number resident in NI</a:t>
            </a:r>
          </a:p>
          <a:p>
            <a:pPr marL="400050" lvl="1" fontAlgn="t">
              <a:lnSpc>
                <a:spcPct val="150000"/>
              </a:lnSpc>
              <a:spcBef>
                <a:spcPts val="0"/>
              </a:spcBef>
            </a:pPr>
            <a:r>
              <a:rPr lang="en-IE" sz="2000" b="0" i="0" u="none" strike="noStrike" dirty="0">
                <a:effectLst/>
                <a:latin typeface="Aptos" panose="020B0004020202020204" pitchFamily="34" charset="0"/>
              </a:rPr>
              <a:t>Area of benefit, Operations outside the UK &amp; Ireland</a:t>
            </a:r>
          </a:p>
          <a:p>
            <a:pPr marL="400050" lvl="1" fontAlgn="t">
              <a:lnSpc>
                <a:spcPct val="150000"/>
              </a:lnSpc>
              <a:spcBef>
                <a:spcPts val="0"/>
              </a:spcBef>
            </a:pPr>
            <a:r>
              <a:rPr lang="en-IE" sz="2000" b="0" i="0" u="none" strike="noStrike" dirty="0">
                <a:effectLst/>
                <a:latin typeface="Aptos" panose="020B0004020202020204" pitchFamily="34" charset="0"/>
              </a:rPr>
              <a:t>Charitable Purpose, How you operate, Who you aim to help</a:t>
            </a:r>
          </a:p>
          <a:p>
            <a:pPr marL="400050" lvl="1" fontAlgn="t">
              <a:lnSpc>
                <a:spcPct val="150000"/>
              </a:lnSpc>
              <a:spcBef>
                <a:spcPts val="0"/>
              </a:spcBef>
            </a:pPr>
            <a:r>
              <a:rPr lang="en-IE" sz="2000" dirty="0">
                <a:latin typeface="Aptos" panose="020B0004020202020204" pitchFamily="34" charset="0"/>
              </a:rPr>
              <a:t>Charity Bank account details</a:t>
            </a:r>
          </a:p>
          <a:p>
            <a:pPr marL="400050" lvl="1" fontAlgn="t">
              <a:lnSpc>
                <a:spcPct val="150000"/>
              </a:lnSpc>
              <a:spcBef>
                <a:spcPts val="0"/>
              </a:spcBef>
            </a:pPr>
            <a:r>
              <a:rPr lang="en-IE" sz="2000" b="0" i="0" u="none" strike="noStrike" dirty="0">
                <a:effectLst/>
                <a:latin typeface="Aptos" panose="020B0004020202020204" pitchFamily="34" charset="0"/>
              </a:rPr>
              <a:t>Safeguarding confirmation</a:t>
            </a:r>
          </a:p>
          <a:p>
            <a:pPr marL="400050" lvl="1" fontAlgn="t">
              <a:spcBef>
                <a:spcPts val="0"/>
              </a:spcBef>
            </a:pPr>
            <a:endParaRPr lang="en-IE" sz="2000" b="0" i="0" u="none" strike="noStrike" dirty="0"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  <a:p>
            <a:pPr marL="400050" lvl="1" fontAlgn="t">
              <a:spcBef>
                <a:spcPts val="0"/>
              </a:spcBef>
            </a:pPr>
            <a:endParaRPr lang="en-IE" sz="2000" b="0" i="0" u="none" strike="noStrike" dirty="0"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  <a:p>
            <a:pPr marL="400050" lvl="1" fontAlgn="t">
              <a:spcBef>
                <a:spcPts val="0"/>
              </a:spcBef>
            </a:pPr>
            <a:endParaRPr lang="en-IE" sz="2000" b="0" i="0" u="none" strike="noStrike" dirty="0">
              <a:effectLst/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701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5E76-7415-90FD-401F-9AFA184DC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1513"/>
            <a:ext cx="8596668" cy="1320800"/>
          </a:xfrm>
        </p:spPr>
        <p:txBody>
          <a:bodyPr/>
          <a:lstStyle/>
          <a:p>
            <a:r>
              <a:rPr lang="en-GB" dirty="0"/>
              <a:t>Step-by-step - Part A: Financing, Auditing, Data</a:t>
            </a:r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D27AF-0708-F171-151C-D78A1183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EB15A-DBC2-4549-A60C-0F3DB0A63F4D}" type="slidenum">
              <a:rPr lang="en-IE" smtClean="0"/>
              <a:t>9</a:t>
            </a:fld>
            <a:endParaRPr lang="en-IE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F8F33CE-EEA8-C149-6BEB-BBC0D70D7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5" y="1772313"/>
            <a:ext cx="8596668" cy="4786142"/>
          </a:xfrm>
        </p:spPr>
        <p:txBody>
          <a:bodyPr>
            <a:normAutofit/>
          </a:bodyPr>
          <a:lstStyle/>
          <a:p>
            <a:pPr marL="400050" lvl="1" fontAlgn="t">
              <a:lnSpc>
                <a:spcPct val="150000"/>
              </a:lnSpc>
              <a:spcBef>
                <a:spcPts val="0"/>
              </a:spcBef>
            </a:pPr>
            <a:r>
              <a:rPr lang="en-IE" sz="2000" b="0" i="0" u="none" strike="noStrike" dirty="0">
                <a:effectLst/>
                <a:latin typeface="Aptos" panose="020B0004020202020204" pitchFamily="34" charset="0"/>
              </a:rPr>
              <a:t>Finance:</a:t>
            </a:r>
          </a:p>
          <a:p>
            <a:pPr marL="800100" lvl="2" fontAlgn="t">
              <a:lnSpc>
                <a:spcPct val="150000"/>
              </a:lnSpc>
              <a:spcBef>
                <a:spcPts val="0"/>
              </a:spcBef>
            </a:pPr>
            <a:r>
              <a:rPr lang="en-IE" sz="2000" dirty="0">
                <a:latin typeface="Aptos" panose="020B0004020202020204" pitchFamily="34" charset="0"/>
              </a:rPr>
              <a:t>Financial period,</a:t>
            </a:r>
          </a:p>
          <a:p>
            <a:pPr marL="800100" lvl="2" fontAlgn="t">
              <a:lnSpc>
                <a:spcPct val="150000"/>
              </a:lnSpc>
              <a:spcBef>
                <a:spcPts val="0"/>
              </a:spcBef>
            </a:pPr>
            <a:r>
              <a:rPr lang="en-IE" sz="2000" b="0" i="0" u="none" strike="noStrike" dirty="0">
                <a:effectLst/>
                <a:latin typeface="Aptos" panose="020B0004020202020204" pitchFamily="34" charset="0"/>
              </a:rPr>
              <a:t>Accounting basis for statements</a:t>
            </a:r>
          </a:p>
          <a:p>
            <a:pPr marL="800100" lvl="2" fontAlgn="t">
              <a:lnSpc>
                <a:spcPct val="150000"/>
              </a:lnSpc>
              <a:spcBef>
                <a:spcPts val="0"/>
              </a:spcBef>
            </a:pPr>
            <a:r>
              <a:rPr lang="en-IE" sz="2000" dirty="0">
                <a:latin typeface="Aptos" panose="020B0004020202020204" pitchFamily="34" charset="0"/>
              </a:rPr>
              <a:t>Overall Income and Expenditure</a:t>
            </a:r>
          </a:p>
          <a:p>
            <a:pPr marL="400050" lvl="1" fontAlgn="t">
              <a:lnSpc>
                <a:spcPct val="150000"/>
              </a:lnSpc>
              <a:spcBef>
                <a:spcPts val="0"/>
              </a:spcBef>
            </a:pPr>
            <a:r>
              <a:rPr lang="en-IE" sz="2000" dirty="0">
                <a:latin typeface="Aptos" panose="020B0004020202020204" pitchFamily="34" charset="0"/>
              </a:rPr>
              <a:t>Auditing:</a:t>
            </a:r>
          </a:p>
          <a:p>
            <a:pPr marL="800100" lvl="2" fontAlgn="t">
              <a:lnSpc>
                <a:spcPct val="150000"/>
              </a:lnSpc>
              <a:spcBef>
                <a:spcPts val="0"/>
              </a:spcBef>
            </a:pPr>
            <a:r>
              <a:rPr lang="en-IE" sz="2000" dirty="0">
                <a:latin typeface="Aptos" panose="020B0004020202020204" pitchFamily="34" charset="0"/>
              </a:rPr>
              <a:t>Accounts review/Audit details </a:t>
            </a:r>
          </a:p>
          <a:p>
            <a:pPr marL="800100" lvl="2" fontAlgn="t">
              <a:lnSpc>
                <a:spcPct val="150000"/>
              </a:lnSpc>
              <a:spcBef>
                <a:spcPts val="0"/>
              </a:spcBef>
            </a:pPr>
            <a:r>
              <a:rPr lang="en-IE" sz="2000" dirty="0">
                <a:latin typeface="Aptos" panose="020B0004020202020204" pitchFamily="34" charset="0"/>
              </a:rPr>
              <a:t>Issues raised</a:t>
            </a:r>
          </a:p>
          <a:p>
            <a:pPr marL="400050" lvl="1" fontAlgn="t">
              <a:lnSpc>
                <a:spcPct val="150000"/>
              </a:lnSpc>
              <a:spcBef>
                <a:spcPts val="0"/>
              </a:spcBef>
            </a:pPr>
            <a:r>
              <a:rPr lang="en-IE" sz="2000" dirty="0">
                <a:latin typeface="Aptos" panose="020B0004020202020204" pitchFamily="34" charset="0"/>
              </a:rPr>
              <a:t>Data Breach</a:t>
            </a:r>
          </a:p>
          <a:p>
            <a:pPr marL="400050" lvl="1" fontAlgn="t">
              <a:lnSpc>
                <a:spcPct val="150000"/>
              </a:lnSpc>
              <a:spcBef>
                <a:spcPts val="0"/>
              </a:spcBef>
            </a:pPr>
            <a:r>
              <a:rPr lang="en-IE" sz="2000" dirty="0">
                <a:latin typeface="Aptos" panose="020B0004020202020204" pitchFamily="34" charset="0"/>
              </a:rPr>
              <a:t>Other Registrations</a:t>
            </a:r>
          </a:p>
          <a:p>
            <a:pPr marL="800100" lvl="2" fontAlgn="t">
              <a:spcBef>
                <a:spcPts val="0"/>
              </a:spcBef>
            </a:pPr>
            <a:endParaRPr lang="en-IE" sz="1800" b="0" i="0" u="none" strike="noStrike" dirty="0"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  <a:p>
            <a:pPr marL="400050" lvl="1" fontAlgn="t">
              <a:spcBef>
                <a:spcPts val="0"/>
              </a:spcBef>
            </a:pPr>
            <a:endParaRPr lang="en-IE" sz="2000" b="0" i="0" u="none" strike="noStrike" dirty="0"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  <a:p>
            <a:pPr marL="400050" lvl="1" fontAlgn="t">
              <a:spcBef>
                <a:spcPts val="0"/>
              </a:spcBef>
            </a:pPr>
            <a:endParaRPr lang="en-IE" sz="2000" b="0" i="0" u="none" strike="noStrike" dirty="0"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  <a:p>
            <a:pPr marL="400050" lvl="1" fontAlgn="t">
              <a:spcBef>
                <a:spcPts val="0"/>
              </a:spcBef>
            </a:pPr>
            <a:endParaRPr lang="en-IE" sz="2000" b="0" i="0" u="none" strike="noStrike" dirty="0">
              <a:effectLst/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6601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2947</TotalTime>
  <Words>622</Words>
  <Application>Microsoft Office PowerPoint</Application>
  <PresentationFormat>Widescreen</PresentationFormat>
  <Paragraphs>106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Facet</vt:lpstr>
      <vt:lpstr>ANNUAL REPORTING Charities Commission – Northern Ireland</vt:lpstr>
      <vt:lpstr>Contents</vt:lpstr>
      <vt:lpstr>FAQ</vt:lpstr>
      <vt:lpstr>Layout</vt:lpstr>
      <vt:lpstr>Layout: Required Sections</vt:lpstr>
      <vt:lpstr>Layout</vt:lpstr>
      <vt:lpstr>Where to get information</vt:lpstr>
      <vt:lpstr>Step-by-step</vt:lpstr>
      <vt:lpstr>Step-by-step - Part A: Financing, Auditing, Data</vt:lpstr>
      <vt:lpstr>Step-by-step - Part B: Regulators, Staff, Volunteers, Payments and Gift Aid</vt:lpstr>
      <vt:lpstr>Step-by-step - Part C: Finance Breakdown, Assets &amp; Liabilities</vt:lpstr>
      <vt:lpstr>Step-by-step - Part D: Declaration &amp; Documents</vt:lpstr>
      <vt:lpstr>Additional Resources: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Bridget Harrison</dc:creator>
  <cp:lastModifiedBy>Stuart Wilson</cp:lastModifiedBy>
  <cp:revision>79</cp:revision>
  <dcterms:created xsi:type="dcterms:W3CDTF">2021-07-15T13:29:37Z</dcterms:created>
  <dcterms:modified xsi:type="dcterms:W3CDTF">2023-10-16T08:55:47Z</dcterms:modified>
</cp:coreProperties>
</file>