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303" r:id="rId3"/>
    <p:sldId id="305" r:id="rId4"/>
    <p:sldId id="258" r:id="rId5"/>
    <p:sldId id="294" r:id="rId6"/>
    <p:sldId id="269" r:id="rId7"/>
    <p:sldId id="260" r:id="rId8"/>
    <p:sldId id="261" r:id="rId9"/>
    <p:sldId id="288" r:id="rId10"/>
    <p:sldId id="287" r:id="rId11"/>
    <p:sldId id="285" r:id="rId12"/>
    <p:sldId id="270" r:id="rId13"/>
    <p:sldId id="306" r:id="rId14"/>
    <p:sldId id="290" r:id="rId15"/>
    <p:sldId id="280" r:id="rId16"/>
    <p:sldId id="281" r:id="rId17"/>
    <p:sldId id="295" r:id="rId18"/>
    <p:sldId id="291" r:id="rId19"/>
    <p:sldId id="263" r:id="rId20"/>
    <p:sldId id="301" r:id="rId21"/>
    <p:sldId id="262" r:id="rId22"/>
    <p:sldId id="292" r:id="rId23"/>
    <p:sldId id="264" r:id="rId24"/>
    <p:sldId id="296" r:id="rId25"/>
    <p:sldId id="266" r:id="rId26"/>
    <p:sldId id="297" r:id="rId27"/>
    <p:sldId id="274" r:id="rId28"/>
    <p:sldId id="275" r:id="rId29"/>
    <p:sldId id="293" r:id="rId30"/>
    <p:sldId id="276" r:id="rId31"/>
    <p:sldId id="277" r:id="rId32"/>
    <p:sldId id="278" r:id="rId33"/>
    <p:sldId id="298" r:id="rId34"/>
    <p:sldId id="265" r:id="rId35"/>
    <p:sldId id="286" r:id="rId36"/>
    <p:sldId id="307" r:id="rId37"/>
    <p:sldId id="299" r:id="rId38"/>
    <p:sldId id="300" r:id="rId39"/>
    <p:sldId id="268" r:id="rId40"/>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18" autoAdjust="0"/>
  </p:normalViewPr>
  <p:slideViewPr>
    <p:cSldViewPr>
      <p:cViewPr varScale="1">
        <p:scale>
          <a:sx n="62" d="100"/>
          <a:sy n="62" d="100"/>
        </p:scale>
        <p:origin x="14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A0660ACC-E927-4295-A810-D2FE493BC246}" type="datetimeFigureOut">
              <a:rPr lang="en-IE" smtClean="0"/>
              <a:t>23/02/2022</a:t>
            </a:fld>
            <a:endParaRPr lang="en-IE"/>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98FD0A6E-A9BA-4017-A670-D837646213E8}" type="slidenum">
              <a:rPr lang="en-IE" smtClean="0"/>
              <a:t>‹#›</a:t>
            </a:fld>
            <a:endParaRPr lang="en-IE"/>
          </a:p>
        </p:txBody>
      </p:sp>
    </p:spTree>
    <p:extLst>
      <p:ext uri="{BB962C8B-B14F-4D97-AF65-F5344CB8AC3E}">
        <p14:creationId xmlns:p14="http://schemas.microsoft.com/office/powerpoint/2010/main" val="2465941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2153" tIns="46077" rIns="92153" bIns="46077" rtlCol="0"/>
          <a:lstStyle>
            <a:lvl1pPr algn="l">
              <a:defRPr sz="1200"/>
            </a:lvl1pPr>
          </a:lstStyle>
          <a:p>
            <a:endParaRPr lang="en-IE"/>
          </a:p>
        </p:txBody>
      </p:sp>
      <p:sp>
        <p:nvSpPr>
          <p:cNvPr id="3" name="Date Placeholder 2"/>
          <p:cNvSpPr>
            <a:spLocks noGrp="1"/>
          </p:cNvSpPr>
          <p:nvPr>
            <p:ph type="dt" idx="1"/>
          </p:nvPr>
        </p:nvSpPr>
        <p:spPr>
          <a:xfrm>
            <a:off x="3850443" y="0"/>
            <a:ext cx="2945659" cy="496411"/>
          </a:xfrm>
          <a:prstGeom prst="rect">
            <a:avLst/>
          </a:prstGeom>
        </p:spPr>
        <p:txBody>
          <a:bodyPr vert="horz" lIns="92153" tIns="46077" rIns="92153" bIns="46077" rtlCol="0"/>
          <a:lstStyle>
            <a:lvl1pPr algn="r">
              <a:defRPr sz="1200"/>
            </a:lvl1pPr>
          </a:lstStyle>
          <a:p>
            <a:fld id="{703B6699-2B80-4E66-B24C-B48ECADD3325}" type="datetimeFigureOut">
              <a:rPr lang="en-IE" smtClean="0"/>
              <a:t>23/02/2022</a:t>
            </a:fld>
            <a:endParaRPr lang="en-I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53" tIns="46077" rIns="92153" bIns="46077" rtlCol="0" anchor="ctr"/>
          <a:lstStyle/>
          <a:p>
            <a:endParaRPr lang="en-I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2153" tIns="46077" rIns="92153" bIns="460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0091"/>
            <a:ext cx="2945659" cy="496411"/>
          </a:xfrm>
          <a:prstGeom prst="rect">
            <a:avLst/>
          </a:prstGeom>
        </p:spPr>
        <p:txBody>
          <a:bodyPr vert="horz" lIns="92153" tIns="46077" rIns="92153" bIns="46077"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2153" tIns="46077" rIns="92153" bIns="46077" rtlCol="0" anchor="b"/>
          <a:lstStyle>
            <a:lvl1pPr algn="r">
              <a:defRPr sz="1200"/>
            </a:lvl1pPr>
          </a:lstStyle>
          <a:p>
            <a:fld id="{FBE2BB47-2757-405B-B347-910FF60F1F9D}" type="slidenum">
              <a:rPr lang="en-IE" smtClean="0"/>
              <a:t>‹#›</a:t>
            </a:fld>
            <a:endParaRPr lang="en-IE"/>
          </a:p>
        </p:txBody>
      </p:sp>
    </p:spTree>
    <p:extLst>
      <p:ext uri="{BB962C8B-B14F-4D97-AF65-F5344CB8AC3E}">
        <p14:creationId xmlns:p14="http://schemas.microsoft.com/office/powerpoint/2010/main" val="164842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777875" y="585788"/>
            <a:ext cx="5316538" cy="3986212"/>
          </a:xfrm>
          <a:ln/>
        </p:spPr>
      </p:sp>
      <p:sp>
        <p:nvSpPr>
          <p:cNvPr id="5222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52228" name="Slide Number Placeholder 3"/>
          <p:cNvSpPr>
            <a:spLocks noGrp="1"/>
          </p:cNvSpPr>
          <p:nvPr>
            <p:ph type="sldNum" sz="quarter" idx="5"/>
          </p:nvPr>
        </p:nvSpPr>
        <p:spPr>
          <a:noFill/>
        </p:spPr>
        <p:txBody>
          <a:bodyPr/>
          <a:lstStyle/>
          <a:p>
            <a:fld id="{7EEA54CA-72DC-4CF6-BE60-5ED92C7A3CC3}" type="slidenum">
              <a:rPr lang="en-US" smtClean="0">
                <a:solidFill>
                  <a:prstClr val="black"/>
                </a:solidFill>
                <a:latin typeface="Arial" pitchFamily="34" charset="0"/>
              </a:rPr>
              <a:pPr/>
              <a:t>1</a:t>
            </a:fld>
            <a:endParaRPr lang="en-US" dirty="0" smtClean="0">
              <a:solidFill>
                <a:prstClr val="black"/>
              </a:solidFill>
              <a:latin typeface="Arial" pitchFamily="34" charset="0"/>
            </a:endParaRPr>
          </a:p>
        </p:txBody>
      </p:sp>
    </p:spTree>
    <p:extLst>
      <p:ext uri="{BB962C8B-B14F-4D97-AF65-F5344CB8AC3E}">
        <p14:creationId xmlns:p14="http://schemas.microsoft.com/office/powerpoint/2010/main" val="427361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D3FF86E-DB89-407C-B27D-650E15B8915D}" type="slidenum">
              <a:rPr lang="en-GB" smtClean="0">
                <a:solidFill>
                  <a:prstClr val="black"/>
                </a:solidFill>
              </a:rPr>
              <a:pPr/>
              <a:t>15</a:t>
            </a:fld>
            <a:endParaRPr lang="en-GB">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24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CBEC7EC8-71CA-450E-A9F9-5D3D2EF62A7D}"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3487640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CBEC7EC8-71CA-450E-A9F9-5D3D2EF62A7D}"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1806153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801201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01180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690506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030195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14945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21682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07004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1425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32928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159833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20844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905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83363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367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91382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BE2BB47-2757-405B-B347-910FF60F1F9D}" type="slidenum">
              <a:rPr lang="en-IE" smtClean="0"/>
              <a:t>11</a:t>
            </a:fld>
            <a:endParaRPr lang="en-IE"/>
          </a:p>
        </p:txBody>
      </p:sp>
    </p:spTree>
    <p:extLst>
      <p:ext uri="{BB962C8B-B14F-4D97-AF65-F5344CB8AC3E}">
        <p14:creationId xmlns:p14="http://schemas.microsoft.com/office/powerpoint/2010/main" val="54898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BE2BB47-2757-405B-B347-910FF60F1F9D}" type="slidenum">
              <a:rPr lang="en-IE" smtClean="0"/>
              <a:t>12</a:t>
            </a:fld>
            <a:endParaRPr lang="en-IE"/>
          </a:p>
        </p:txBody>
      </p:sp>
    </p:spTree>
    <p:extLst>
      <p:ext uri="{BB962C8B-B14F-4D97-AF65-F5344CB8AC3E}">
        <p14:creationId xmlns:p14="http://schemas.microsoft.com/office/powerpoint/2010/main" val="356184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4BF0AA4-5C87-4E8C-B4B4-F2EDFEAEAECE}"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866904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80A60CF-8DA2-4F66-9E27-641A946BFFCD}" type="datetime1">
              <a:rPr lang="en-US" smtClean="0">
                <a:solidFill>
                  <a:srgbClr val="1F497D"/>
                </a:solidFill>
              </a:rPr>
              <a:pPr/>
              <a:t>2/23/2022</a:t>
            </a:fld>
            <a:endParaRPr lang="en-US" dirty="0">
              <a:solidFill>
                <a:srgbClr val="1F497D"/>
              </a:solidFill>
            </a:endParaRPr>
          </a:p>
        </p:txBody>
      </p:sp>
      <p:sp>
        <p:nvSpPr>
          <p:cNvPr id="17" name="Footer Placeholder 16"/>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486585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94FC91-DBF1-43A2-8910-5F25FB77EB8D}" type="datetime1">
              <a:rPr lang="en-US" smtClean="0">
                <a:solidFill>
                  <a:srgbClr val="1F497D"/>
                </a:solidFill>
              </a:rPr>
              <a:pPr/>
              <a:t>2/23/2022</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316258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0BA500-6511-4FDF-BEE8-1A4D9704533E}" type="datetime1">
              <a:rPr lang="en-US" smtClean="0">
                <a:solidFill>
                  <a:srgbClr val="1F497D"/>
                </a:solidFill>
              </a:rPr>
              <a:pPr/>
              <a:t>2/23/2022</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309362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DFACCC3-6E28-4D04-9A3E-F84D676C3351}" type="datetime1">
              <a:rPr lang="en-US" smtClean="0">
                <a:solidFill>
                  <a:srgbClr val="1F497D"/>
                </a:solidFill>
              </a:rPr>
              <a:pPr/>
              <a:t>2/23/2022</a:t>
            </a:fld>
            <a:endParaRPr lang="en-US" dirty="0">
              <a:solidFill>
                <a:srgbClr val="1F497D"/>
              </a:solidFill>
            </a:endParaRPr>
          </a:p>
        </p:txBody>
      </p:sp>
      <p:sp>
        <p:nvSpPr>
          <p:cNvPr id="5" name="Footer Placeholder 4"/>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6" name="Slide Number Placeholder 5"/>
          <p:cNvSpPr>
            <a:spLocks noGrp="1"/>
          </p:cNvSpPr>
          <p:nvPr>
            <p:ph type="sldNum" sz="quarter" idx="12"/>
          </p:nvPr>
        </p:nvSpPr>
        <p:spPr/>
        <p:txBody>
          <a:bodyPr/>
          <a:lstStyle/>
          <a:p>
            <a:fld id="{6F42FDE4-A7DD-41A7-A0A6-9B649FB43336}"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0421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75168B0-DAEE-48A7-A4AA-6D8B82842A42}" type="datetime1">
              <a:rPr lang="en-US" smtClean="0">
                <a:solidFill>
                  <a:srgbClr val="1F497D"/>
                </a:solidFill>
              </a:rPr>
              <a:pPr/>
              <a:t>2/23/2022</a:t>
            </a:fld>
            <a:endParaRPr lang="en-US" dirty="0">
              <a:solidFill>
                <a:srgbClr val="1F497D"/>
              </a:solidFill>
            </a:endParaRPr>
          </a:p>
        </p:txBody>
      </p:sp>
      <p:sp>
        <p:nvSpPr>
          <p:cNvPr id="5" name="Footer Placeholder 4"/>
          <p:cNvSpPr>
            <a:spLocks noGrp="1"/>
          </p:cNvSpPr>
          <p:nvPr>
            <p:ph type="ftr" sz="quarter" idx="11"/>
          </p:nvPr>
        </p:nvSpPr>
        <p:spPr>
          <a:xfrm>
            <a:off x="800100" y="6172200"/>
            <a:ext cx="4000500" cy="457200"/>
          </a:xfrm>
        </p:spPr>
        <p:txBody>
          <a:bodyPr/>
          <a:lstStyle/>
          <a:p>
            <a:r>
              <a:rPr lang="en-US" dirty="0" smtClean="0">
                <a:solidFill>
                  <a:srgbClr val="1F497D"/>
                </a:solidFill>
              </a:rPr>
              <a:t>Cooney &amp; Associates</a:t>
            </a:r>
            <a:endParaRPr lang="en-US" dirty="0">
              <a:solidFill>
                <a:srgbClr val="1F497D"/>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22365273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FA83E85-F84E-4E78-92E6-C1A669D6B27C}" type="datetime1">
              <a:rPr lang="en-US" smtClean="0">
                <a:solidFill>
                  <a:srgbClr val="1F497D"/>
                </a:solidFill>
              </a:rPr>
              <a:pPr/>
              <a:t>2/23/2022</a:t>
            </a:fld>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69781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F8DC22C-CE8F-479D-8025-658C938DD433}" type="datetime1">
              <a:rPr lang="en-US" smtClean="0">
                <a:solidFill>
                  <a:srgbClr val="1F497D"/>
                </a:solidFill>
              </a:rPr>
              <a:pPr/>
              <a:t>2/23/2022</a:t>
            </a:fld>
            <a:endParaRPr lang="en-US" dirty="0">
              <a:solidFill>
                <a:srgbClr val="1F497D"/>
              </a:solidFill>
            </a:endParaRPr>
          </a:p>
        </p:txBody>
      </p:sp>
      <p:sp>
        <p:nvSpPr>
          <p:cNvPr id="8" name="Footer Placeholder 7"/>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9" name="Slide Number Placeholder 8"/>
          <p:cNvSpPr>
            <a:spLocks noGrp="1"/>
          </p:cNvSpPr>
          <p:nvPr>
            <p:ph type="sldNum" sz="quarter" idx="12"/>
          </p:nvPr>
        </p:nvSpPr>
        <p:spPr/>
        <p:txBody>
          <a:bodyPr/>
          <a:lstStyle/>
          <a:p>
            <a:fld id="{6F42FDE4-A7DD-41A7-A0A6-9B649FB43336}"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9333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17D45F-C90B-4707-9AFE-B45B2D3EEAB7}" type="datetime1">
              <a:rPr lang="en-US" smtClean="0">
                <a:solidFill>
                  <a:srgbClr val="1F497D"/>
                </a:solidFill>
              </a:rPr>
              <a:pPr/>
              <a:t>2/23/2022</a:t>
            </a:fld>
            <a:endParaRPr lang="en-US" dirty="0">
              <a:solidFill>
                <a:srgbClr val="1F497D"/>
              </a:solidFill>
            </a:endParaRPr>
          </a:p>
        </p:txBody>
      </p:sp>
      <p:sp>
        <p:nvSpPr>
          <p:cNvPr id="4" name="Footer Placeholder 3"/>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5" name="Slide Number Placeholder 4"/>
          <p:cNvSpPr>
            <a:spLocks noGrp="1"/>
          </p:cNvSpPr>
          <p:nvPr>
            <p:ph type="sldNum" sz="quarter" idx="12"/>
          </p:nvPr>
        </p:nvSpPr>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422617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92EA7-27AE-47C9-9547-AD76E36AB35C}" type="datetime1">
              <a:rPr lang="en-US" smtClean="0">
                <a:solidFill>
                  <a:srgbClr val="1F497D"/>
                </a:solidFill>
              </a:rPr>
              <a:pPr/>
              <a:t>2/23/2022</a:t>
            </a:fld>
            <a:endParaRPr lang="en-US" dirty="0">
              <a:solidFill>
                <a:srgbClr val="1F497D"/>
              </a:solidFill>
            </a:endParaRPr>
          </a:p>
        </p:txBody>
      </p:sp>
      <p:sp>
        <p:nvSpPr>
          <p:cNvPr id="3" name="Footer Placeholder 2"/>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2997600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1898A0-C7A7-4627-B01E-7669F258CB26}" type="datetime1">
              <a:rPr lang="en-US" smtClean="0">
                <a:solidFill>
                  <a:srgbClr val="1F497D"/>
                </a:solidFill>
              </a:rPr>
              <a:pPr/>
              <a:t>2/23/2022</a:t>
            </a:fld>
            <a:endParaRPr lang="en-US" dirty="0">
              <a:solidFill>
                <a:srgbClr val="1F497D"/>
              </a:solidFill>
            </a:endParaRPr>
          </a:p>
        </p:txBody>
      </p:sp>
      <p:sp>
        <p:nvSpPr>
          <p:cNvPr id="6" name="Footer Placeholder 5"/>
          <p:cNvSpPr>
            <a:spLocks noGrp="1"/>
          </p:cNvSpPr>
          <p:nvPr>
            <p:ph type="ftr" sz="quarter" idx="11"/>
          </p:nvPr>
        </p:nvSpPr>
        <p:spPr/>
        <p:txBody>
          <a:bodyPr/>
          <a:lstStyle/>
          <a:p>
            <a:r>
              <a:rPr lang="en-US" dirty="0" smtClean="0">
                <a:solidFill>
                  <a:srgbClr val="1F497D"/>
                </a:solidFill>
              </a:rPr>
              <a:t>Cooney &amp; Associates</a:t>
            </a:r>
            <a:endParaRPr lang="en-US" dirty="0">
              <a:solidFill>
                <a:srgbClr val="1F497D"/>
              </a:solidFill>
            </a:endParaRPr>
          </a:p>
        </p:txBody>
      </p:sp>
      <p:sp>
        <p:nvSpPr>
          <p:cNvPr id="7" name="Slide Number Placeholder 6"/>
          <p:cNvSpPr>
            <a:spLocks noGrp="1"/>
          </p:cNvSpPr>
          <p:nvPr>
            <p:ph type="sldNum" sz="quarter" idx="12"/>
          </p:nvPr>
        </p:nvSpPr>
        <p:spPr/>
        <p:txBody>
          <a:bodyPr/>
          <a:lstStyle/>
          <a:p>
            <a:fld id="{6F42FDE4-A7DD-41A7-A0A6-9B649FB43336}"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22939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BDED0A-DBF3-49F0-983F-46CD3D644044}" type="datetime1">
              <a:rPr lang="en-US" smtClean="0">
                <a:solidFill>
                  <a:srgbClr val="1F497D"/>
                </a:solidFill>
              </a:rPr>
              <a:pPr/>
              <a:t>2/23/2022</a:t>
            </a:fld>
            <a:endParaRPr lang="en-US" dirty="0">
              <a:solidFill>
                <a:srgbClr val="1F497D"/>
              </a:solidFill>
            </a:endParaRPr>
          </a:p>
        </p:txBody>
      </p:sp>
      <p:sp>
        <p:nvSpPr>
          <p:cNvPr id="6" name="Footer Placeholder 5"/>
          <p:cNvSpPr>
            <a:spLocks noGrp="1"/>
          </p:cNvSpPr>
          <p:nvPr>
            <p:ph type="ftr" sz="quarter" idx="11"/>
          </p:nvPr>
        </p:nvSpPr>
        <p:spPr>
          <a:xfrm>
            <a:off x="914400" y="6172200"/>
            <a:ext cx="3886200" cy="457200"/>
          </a:xfrm>
        </p:spPr>
        <p:txBody>
          <a:bodyPr/>
          <a:lstStyle/>
          <a:p>
            <a:r>
              <a:rPr lang="en-US" dirty="0" smtClean="0">
                <a:solidFill>
                  <a:srgbClr val="1F497D"/>
                </a:solidFill>
              </a:rPr>
              <a:t>Cooney &amp; Associates</a:t>
            </a:r>
            <a:endParaRPr lang="en-US" dirty="0">
              <a:solidFill>
                <a:srgbClr val="1F497D"/>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57473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CD69A9B-4A3F-4547-BB8A-6ABB602FC420}" type="datetime1">
              <a:rPr lang="en-US" smtClean="0">
                <a:solidFill>
                  <a:srgbClr val="1F497D"/>
                </a:solidFill>
              </a:rPr>
              <a:pPr/>
              <a:t>2/23/2022</a:t>
            </a:fld>
            <a:endParaRPr lang="en-US" dirty="0">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solidFill>
                  <a:srgbClr val="1F497D"/>
                </a:solidFill>
              </a:rPr>
              <a:t>Cooney &amp; Associates</a:t>
            </a:r>
            <a:endParaRPr lang="en-US" dirty="0">
              <a:solidFill>
                <a:srgbClr val="1F497D"/>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F42FDE4-A7DD-41A7-A0A6-9B649FB43336}" type="slidenum">
              <a:rPr lang="en-US" smtClean="0"/>
              <a:pPr/>
              <a:t>‹#›</a:t>
            </a:fld>
            <a:endParaRPr lang="en-US" dirty="0"/>
          </a:p>
        </p:txBody>
      </p:sp>
    </p:spTree>
    <p:extLst>
      <p:ext uri="{BB962C8B-B14F-4D97-AF65-F5344CB8AC3E}">
        <p14:creationId xmlns:p14="http://schemas.microsoft.com/office/powerpoint/2010/main" val="1414890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tephanie.campbell@ecclesiastical.com"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emma.fitzpatrick@ecclesiastical.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hyperlink" Target="http://avaat.net/"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hyperlink" Target="http://www.google.ie/url?sa=i&amp;rct=j&amp;q=&amp;esrc=s&amp;source=images&amp;cd=&amp;cad=rja&amp;uact=8&amp;ved=0ahUKEwiLwcLd5bXWAhXiIMAKHTWFDH0QjRwIBw&amp;url=http://www.fotosearch.com/CSP990/k9923950/&amp;psig=AFQjCNEUNkZbuL2agBZNucpD2hKeNeRi3Q&amp;ust=1506066663978829"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7099" y="-320031"/>
            <a:ext cx="7709604" cy="1823355"/>
          </a:xfrm>
        </p:spPr>
        <p:txBody>
          <a:bodyPr>
            <a:normAutofit/>
          </a:bodyPr>
          <a:lstStyle/>
          <a:p>
            <a:pPr algn="ctr"/>
            <a:r>
              <a:rPr lang="en-GB" b="1" dirty="0" smtClean="0">
                <a:solidFill>
                  <a:schemeClr val="accent1"/>
                </a:solidFill>
              </a:rPr>
              <a:t>Representative Body of the </a:t>
            </a:r>
            <a:br>
              <a:rPr lang="en-GB" b="1" dirty="0" smtClean="0">
                <a:solidFill>
                  <a:schemeClr val="accent1"/>
                </a:solidFill>
              </a:rPr>
            </a:br>
            <a:r>
              <a:rPr lang="en-GB" b="1" dirty="0" smtClean="0">
                <a:solidFill>
                  <a:schemeClr val="accent1"/>
                </a:solidFill>
              </a:rPr>
              <a:t>Church of Ireland</a:t>
            </a:r>
            <a:endParaRPr lang="en-GB" dirty="0"/>
          </a:p>
        </p:txBody>
      </p:sp>
      <p:sp>
        <p:nvSpPr>
          <p:cNvPr id="5" name="Text Placeholder 4"/>
          <p:cNvSpPr>
            <a:spLocks noGrp="1"/>
          </p:cNvSpPr>
          <p:nvPr>
            <p:ph type="body" idx="1"/>
          </p:nvPr>
        </p:nvSpPr>
        <p:spPr>
          <a:xfrm>
            <a:off x="722313" y="2547938"/>
            <a:ext cx="7772400" cy="953070"/>
          </a:xfrm>
        </p:spPr>
        <p:txBody>
          <a:bodyPr>
            <a:normAutofit/>
          </a:bodyPr>
          <a:lstStyle/>
          <a:p>
            <a:pPr algn="ctr"/>
            <a:r>
              <a:rPr lang="en-IE" sz="4000" dirty="0" smtClean="0">
                <a:solidFill>
                  <a:srgbClr val="FF0000"/>
                </a:solidFill>
              </a:rPr>
              <a:t>WELCOME</a:t>
            </a:r>
            <a:endParaRPr lang="en-IE" sz="4000" dirty="0">
              <a:solidFill>
                <a:srgbClr val="FF0000"/>
              </a:solidFill>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pPr/>
              <a:t>1</a:t>
            </a:fld>
            <a:endParaRPr lang="en-US" dirty="0"/>
          </a:p>
        </p:txBody>
      </p:sp>
      <p:pic>
        <p:nvPicPr>
          <p:cNvPr id="222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10175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3933056"/>
            <a:ext cx="8784976" cy="1661993"/>
          </a:xfrm>
          <a:prstGeom prst="rect">
            <a:avLst/>
          </a:prstGeom>
          <a:noFill/>
        </p:spPr>
        <p:txBody>
          <a:bodyPr wrap="square" rtlCol="0">
            <a:spAutoFit/>
          </a:bodyPr>
          <a:lstStyle/>
          <a:p>
            <a:pPr algn="ctr"/>
            <a:r>
              <a:rPr lang="en-IE" sz="2800" b="1" dirty="0" smtClean="0">
                <a:solidFill>
                  <a:srgbClr val="0070C0"/>
                </a:solidFill>
              </a:rPr>
              <a:t>Ecclesiastical Insurances – Trustee Indemnity Cover</a:t>
            </a:r>
          </a:p>
          <a:p>
            <a:pPr algn="ctr"/>
            <a:r>
              <a:rPr lang="en-IE" sz="2800" b="1" dirty="0" smtClean="0">
                <a:solidFill>
                  <a:srgbClr val="0070C0"/>
                </a:solidFill>
              </a:rPr>
              <a:t> </a:t>
            </a:r>
          </a:p>
          <a:p>
            <a:pPr algn="ctr"/>
            <a:r>
              <a:rPr lang="en-IE" sz="2800" b="1" dirty="0" smtClean="0">
                <a:solidFill>
                  <a:srgbClr val="0070C0"/>
                </a:solidFill>
              </a:rPr>
              <a:t>RCB – Preparing for Charities Accounting</a:t>
            </a:r>
            <a:endParaRPr lang="en-IE" sz="2800" b="1" dirty="0">
              <a:solidFill>
                <a:srgbClr val="0070C0"/>
              </a:solidFill>
            </a:endParaRPr>
          </a:p>
          <a:p>
            <a:endParaRPr lang="en-IE" dirty="0">
              <a:solidFill>
                <a:prstClr val="black"/>
              </a:solidFill>
            </a:endParaRPr>
          </a:p>
        </p:txBody>
      </p:sp>
    </p:spTree>
    <p:extLst>
      <p:ext uri="{BB962C8B-B14F-4D97-AF65-F5344CB8AC3E}">
        <p14:creationId xmlns:p14="http://schemas.microsoft.com/office/powerpoint/2010/main" val="2152697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188640"/>
            <a:ext cx="8948057" cy="792088"/>
          </a:xfrm>
        </p:spPr>
        <p:txBody>
          <a:bodyPr>
            <a:noAutofit/>
          </a:bodyPr>
          <a:lstStyle/>
          <a:p>
            <a:r>
              <a:rPr lang="en-IE" sz="2800" b="1" dirty="0" smtClean="0">
                <a:solidFill>
                  <a:srgbClr val="FF0000"/>
                </a:solidFill>
                <a:latin typeface="+mn-lt"/>
              </a:rPr>
              <a:t>Current position – The 2009 Charities Act &amp; Revenue rules</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10</a:t>
            </a:fld>
            <a:endParaRPr lang="en-IE" dirty="0"/>
          </a:p>
        </p:txBody>
      </p:sp>
      <p:sp>
        <p:nvSpPr>
          <p:cNvPr id="3" name="Content Placeholder 2"/>
          <p:cNvSpPr>
            <a:spLocks noGrp="1"/>
          </p:cNvSpPr>
          <p:nvPr>
            <p:ph sz="quarter" idx="1"/>
          </p:nvPr>
        </p:nvSpPr>
        <p:spPr>
          <a:xfrm>
            <a:off x="200027" y="980728"/>
            <a:ext cx="8802461" cy="5472608"/>
          </a:xfrm>
        </p:spPr>
        <p:txBody>
          <a:bodyPr>
            <a:normAutofit/>
          </a:bodyPr>
          <a:lstStyle/>
          <a:p>
            <a:r>
              <a:rPr lang="en-IE" sz="2200" dirty="0" smtClean="0"/>
              <a:t>Charities with income or expenditure in excess of €100,000 are required to prepare audited accounts</a:t>
            </a:r>
          </a:p>
          <a:p>
            <a:endParaRPr lang="en-IE" sz="2200" dirty="0"/>
          </a:p>
          <a:p>
            <a:r>
              <a:rPr lang="en-IE" sz="2200" dirty="0" smtClean="0"/>
              <a:t>Charities with income or expenditure less than €100,000 can prepare simplified accounts</a:t>
            </a:r>
          </a:p>
          <a:p>
            <a:endParaRPr lang="en-IE" sz="2200" dirty="0"/>
          </a:p>
          <a:p>
            <a:r>
              <a:rPr lang="en-IE" sz="2200" dirty="0" smtClean="0"/>
              <a:t>New thresholds have been recommended by the Charities Regulatory Authority in the 2016 Regulations, however, we are still waiting for the legislation to be enacted.</a:t>
            </a:r>
          </a:p>
          <a:p>
            <a:endParaRPr lang="en-IE" sz="2200" dirty="0"/>
          </a:p>
          <a:p>
            <a:r>
              <a:rPr lang="en-IE" sz="2200" dirty="0" smtClean="0"/>
              <a:t>The CRA Head of Compliance has noted the CRA would expect charities to be compliant with the law</a:t>
            </a:r>
            <a:endParaRPr lang="en-IE" sz="2200" dirty="0"/>
          </a:p>
          <a:p>
            <a:endParaRPr lang="en-GB" sz="2200" dirty="0" smtClean="0"/>
          </a:p>
          <a:p>
            <a:pPr marL="0" indent="0">
              <a:buNone/>
            </a:pPr>
            <a:endParaRPr lang="en-IE" sz="2200" dirty="0" smtClean="0"/>
          </a:p>
          <a:p>
            <a:endParaRPr lang="en-IE" sz="2400" dirty="0" smtClean="0"/>
          </a:p>
          <a:p>
            <a:endParaRPr lang="en-GB" dirty="0"/>
          </a:p>
          <a:p>
            <a:endParaRPr lang="en-IE" dirty="0" smtClean="0"/>
          </a:p>
          <a:p>
            <a:endParaRPr lang="en-IE" dirty="0"/>
          </a:p>
          <a:p>
            <a:endParaRPr lang="en-IE" dirty="0" smtClean="0"/>
          </a:p>
          <a:p>
            <a:pPr marL="0" indent="0">
              <a:buNone/>
            </a:pPr>
            <a:endParaRPr lang="en-IE" dirty="0" smtClean="0"/>
          </a:p>
          <a:p>
            <a:endParaRPr lang="en-IE" sz="2400" dirty="0"/>
          </a:p>
          <a:p>
            <a:endParaRPr lang="en-IE" sz="2400" dirty="0" smtClean="0"/>
          </a:p>
          <a:p>
            <a:pPr marL="0" indent="0">
              <a:buNone/>
            </a:pPr>
            <a:endParaRPr lang="en-IE" sz="2400" dirty="0"/>
          </a:p>
          <a:p>
            <a:pPr marL="0" indent="0" algn="ctr">
              <a:buNone/>
            </a:pPr>
            <a:endParaRPr lang="en-IE" sz="2400" dirty="0"/>
          </a:p>
          <a:p>
            <a:pPr marL="0" indent="0">
              <a:buNone/>
            </a:pPr>
            <a:endParaRPr lang="en-IE" sz="2400" dirty="0" smtClean="0"/>
          </a:p>
          <a:p>
            <a:endParaRPr lang="en-IE" dirty="0"/>
          </a:p>
        </p:txBody>
      </p:sp>
    </p:spTree>
    <p:extLst>
      <p:ext uri="{BB962C8B-B14F-4D97-AF65-F5344CB8AC3E}">
        <p14:creationId xmlns:p14="http://schemas.microsoft.com/office/powerpoint/2010/main" val="3738425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79296" cy="648072"/>
          </a:xfrm>
        </p:spPr>
        <p:txBody>
          <a:bodyPr>
            <a:noAutofit/>
          </a:bodyPr>
          <a:lstStyle/>
          <a:p>
            <a:r>
              <a:rPr lang="en-IE" sz="2400" b="1" dirty="0" smtClean="0">
                <a:solidFill>
                  <a:srgbClr val="FF0000"/>
                </a:solidFill>
                <a:latin typeface="+mn-lt"/>
              </a:rPr>
              <a:t>Income threshold under the 2009 Charities </a:t>
            </a:r>
            <a:r>
              <a:rPr lang="en-IE" sz="2400" b="1" dirty="0" smtClean="0">
                <a:solidFill>
                  <a:srgbClr val="FF0000"/>
                </a:solidFill>
                <a:latin typeface="+mn-lt"/>
              </a:rPr>
              <a:t>Act &amp; </a:t>
            </a:r>
            <a:r>
              <a:rPr lang="en-IE" sz="2400" b="1" smtClean="0">
                <a:solidFill>
                  <a:srgbClr val="FF0000"/>
                </a:solidFill>
                <a:latin typeface="+mn-lt"/>
              </a:rPr>
              <a:t>Revenue rules</a:t>
            </a:r>
            <a:endParaRPr lang="en-IE" sz="2400" b="1" dirty="0">
              <a:solidFill>
                <a:srgbClr val="FF0000"/>
              </a:solidFill>
              <a:latin typeface="+mn-l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919723"/>
              </p:ext>
            </p:extLst>
          </p:nvPr>
        </p:nvGraphicFramePr>
        <p:xfrm>
          <a:off x="149356" y="950440"/>
          <a:ext cx="8671115" cy="4657546"/>
        </p:xfrm>
        <a:graphic>
          <a:graphicData uri="http://schemas.openxmlformats.org/drawingml/2006/table">
            <a:tbl>
              <a:tblPr firstRow="1" bandRow="1">
                <a:tableStyleId>{5C22544A-7EE6-4342-B048-85BDC9FD1C3A}</a:tableStyleId>
              </a:tblPr>
              <a:tblGrid>
                <a:gridCol w="5182750"/>
                <a:gridCol w="3488365"/>
              </a:tblGrid>
              <a:tr h="736691">
                <a:tc>
                  <a:txBody>
                    <a:bodyPr/>
                    <a:lstStyle/>
                    <a:p>
                      <a:r>
                        <a:rPr lang="en-IE" sz="2400" b="0" dirty="0" smtClean="0"/>
                        <a:t>Requirements</a:t>
                      </a:r>
                      <a:endParaRPr lang="en-IE" sz="2400" b="0" dirty="0"/>
                    </a:p>
                  </a:txBody>
                  <a:tcPr/>
                </a:tc>
                <a:tc>
                  <a:txBody>
                    <a:bodyPr/>
                    <a:lstStyle/>
                    <a:p>
                      <a:r>
                        <a:rPr lang="en-IE" sz="2400" u="sng" dirty="0" smtClean="0"/>
                        <a:t>2009 Act</a:t>
                      </a:r>
                      <a:endParaRPr lang="en-IE" sz="2400" u="sng" dirty="0"/>
                    </a:p>
                  </a:txBody>
                  <a:tcPr/>
                </a:tc>
              </a:tr>
              <a:tr h="1061568">
                <a:tc>
                  <a:txBody>
                    <a:bodyPr/>
                    <a:lstStyle/>
                    <a:p>
                      <a:r>
                        <a:rPr lang="en-IE" sz="2400" b="0" dirty="0" smtClean="0"/>
                        <a:t>Preparation of full accrual accounts which must be audited comprising of </a:t>
                      </a:r>
                      <a:r>
                        <a:rPr lang="en-GB" sz="2400" b="0" dirty="0" smtClean="0"/>
                        <a:t>Statement of Financial</a:t>
                      </a:r>
                      <a:r>
                        <a:rPr lang="en-GB" sz="2400" b="0" baseline="0" dirty="0" smtClean="0"/>
                        <a:t> Activities, Balance Sheet, Cash flow and notes</a:t>
                      </a:r>
                      <a:endParaRPr lang="en-IE" sz="2400" b="0" dirty="0"/>
                    </a:p>
                  </a:txBody>
                  <a:tcPr/>
                </a:tc>
                <a:tc>
                  <a:txBody>
                    <a:bodyPr/>
                    <a:lstStyle/>
                    <a:p>
                      <a:r>
                        <a:rPr lang="en-IE" sz="2400" dirty="0" smtClean="0"/>
                        <a:t>Gross</a:t>
                      </a:r>
                      <a:r>
                        <a:rPr lang="en-IE" sz="2400" baseline="0" dirty="0" smtClean="0"/>
                        <a:t> income / expenditure &gt; €100,000</a:t>
                      </a:r>
                      <a:endParaRPr lang="en-IE" sz="2400" dirty="0"/>
                    </a:p>
                  </a:txBody>
                  <a:tcPr/>
                </a:tc>
              </a:tr>
              <a:tr h="1222051">
                <a:tc>
                  <a:txBody>
                    <a:bodyPr/>
                    <a:lstStyle/>
                    <a:p>
                      <a:r>
                        <a:rPr lang="en-IE" sz="2400" b="0" dirty="0" smtClean="0"/>
                        <a:t>Preparation of simplified accounts comprising of a statement of receipts &amp; payments and statement</a:t>
                      </a:r>
                      <a:r>
                        <a:rPr lang="en-IE" sz="2400" b="0" baseline="0" dirty="0" smtClean="0"/>
                        <a:t> of assets &amp; liabilities</a:t>
                      </a:r>
                      <a:r>
                        <a:rPr lang="en-IE" sz="2400" b="0" dirty="0" smtClean="0"/>
                        <a:t> </a:t>
                      </a:r>
                      <a:endParaRPr lang="en-IE" sz="2400" b="0" dirty="0"/>
                    </a:p>
                  </a:txBody>
                  <a:tcPr/>
                </a:tc>
                <a:tc>
                  <a:txBody>
                    <a:bodyPr/>
                    <a:lstStyle/>
                    <a:p>
                      <a:r>
                        <a:rPr lang="en-IE" sz="2400" dirty="0" smtClean="0"/>
                        <a:t>Gross income / expenditure between €10,001</a:t>
                      </a:r>
                      <a:r>
                        <a:rPr lang="en-IE" sz="2400" baseline="0" dirty="0" smtClean="0"/>
                        <a:t> and €100,000</a:t>
                      </a:r>
                      <a:endParaRPr lang="en-IE" sz="2400" dirty="0"/>
                    </a:p>
                  </a:txBody>
                  <a:tcPr/>
                </a:tc>
              </a:tr>
              <a:tr h="1144324">
                <a:tc>
                  <a:txBody>
                    <a:bodyPr/>
                    <a:lstStyle/>
                    <a:p>
                      <a:r>
                        <a:rPr lang="en-IE" sz="2400" b="0" dirty="0" smtClean="0"/>
                        <a:t>No requirement to file accounts with CRA or to have accounts</a:t>
                      </a:r>
                      <a:r>
                        <a:rPr lang="en-IE" sz="2400" b="0" baseline="0" dirty="0" smtClean="0"/>
                        <a:t> audited</a:t>
                      </a:r>
                      <a:endParaRPr lang="en-IE" sz="2400" b="0" dirty="0"/>
                    </a:p>
                  </a:txBody>
                  <a:tcPr/>
                </a:tc>
                <a:tc>
                  <a:txBody>
                    <a:bodyPr/>
                    <a:lstStyle/>
                    <a:p>
                      <a:r>
                        <a:rPr lang="en-IE" sz="2400" dirty="0" smtClean="0"/>
                        <a:t>Gross income / expenditure</a:t>
                      </a:r>
                      <a:r>
                        <a:rPr lang="en-IE" sz="2400" baseline="0" dirty="0" smtClean="0"/>
                        <a:t> &lt; €10,000</a:t>
                      </a:r>
                      <a:endParaRPr lang="en-IE" sz="2400" dirty="0"/>
                    </a:p>
                  </a:txBody>
                  <a:tcPr/>
                </a:tc>
              </a:tr>
            </a:tbl>
          </a:graphicData>
        </a:graphic>
      </p:graphicFrame>
    </p:spTree>
    <p:extLst>
      <p:ext uri="{BB962C8B-B14F-4D97-AF65-F5344CB8AC3E}">
        <p14:creationId xmlns:p14="http://schemas.microsoft.com/office/powerpoint/2010/main" val="3152717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579296" cy="576064"/>
          </a:xfrm>
        </p:spPr>
        <p:txBody>
          <a:bodyPr>
            <a:noAutofit/>
          </a:bodyPr>
          <a:lstStyle/>
          <a:p>
            <a:r>
              <a:rPr lang="en-IE" sz="2400" b="1" dirty="0" smtClean="0">
                <a:solidFill>
                  <a:srgbClr val="FF0000"/>
                </a:solidFill>
                <a:latin typeface="+mn-lt"/>
              </a:rPr>
              <a:t>Income thresholds – Recommended in 2016 Regulations</a:t>
            </a:r>
            <a:r>
              <a:rPr lang="en-IE" sz="2400" b="1" dirty="0" smtClean="0">
                <a:solidFill>
                  <a:schemeClr val="tx1"/>
                </a:solidFill>
                <a:latin typeface="+mn-lt"/>
              </a:rPr>
              <a:t> </a:t>
            </a:r>
            <a:endParaRPr lang="en-IE" sz="2400" b="1" u="sng" dirty="0">
              <a:solidFill>
                <a:schemeClr val="tx1"/>
              </a:solidFill>
              <a:latin typeface="+mn-lt"/>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61568118"/>
              </p:ext>
            </p:extLst>
          </p:nvPr>
        </p:nvGraphicFramePr>
        <p:xfrm>
          <a:off x="257369" y="836712"/>
          <a:ext cx="8568952" cy="5767536"/>
        </p:xfrm>
        <a:graphic>
          <a:graphicData uri="http://schemas.openxmlformats.org/drawingml/2006/table">
            <a:tbl>
              <a:tblPr firstRow="1" bandRow="1">
                <a:tableStyleId>{5C22544A-7EE6-4342-B048-85BDC9FD1C3A}</a:tableStyleId>
              </a:tblPr>
              <a:tblGrid>
                <a:gridCol w="3526162"/>
                <a:gridCol w="5042790"/>
              </a:tblGrid>
              <a:tr h="720079">
                <a:tc>
                  <a:txBody>
                    <a:bodyPr/>
                    <a:lstStyle/>
                    <a:p>
                      <a:r>
                        <a:rPr lang="en-IE" sz="2400" b="0" dirty="0" smtClean="0"/>
                        <a:t>Requirements</a:t>
                      </a:r>
                      <a:endParaRPr lang="en-IE" sz="2400" b="0" dirty="0"/>
                    </a:p>
                  </a:txBody>
                  <a:tcPr/>
                </a:tc>
                <a:tc>
                  <a:txBody>
                    <a:bodyPr/>
                    <a:lstStyle/>
                    <a:p>
                      <a:r>
                        <a:rPr lang="en-IE" sz="2400" u="sng" dirty="0" smtClean="0"/>
                        <a:t>2016 Regulations – not in law yet</a:t>
                      </a:r>
                      <a:endParaRPr lang="en-IE" sz="2400" u="sng" dirty="0"/>
                    </a:p>
                  </a:txBody>
                  <a:tcPr/>
                </a:tc>
              </a:tr>
              <a:tr h="2304257">
                <a:tc>
                  <a:txBody>
                    <a:bodyPr/>
                    <a:lstStyle/>
                    <a:p>
                      <a:r>
                        <a:rPr lang="en-IE" sz="2400" b="0" dirty="0" smtClean="0"/>
                        <a:t>Charities with income of €250,000+</a:t>
                      </a:r>
                      <a:endParaRPr lang="en-IE" sz="2400" b="0" dirty="0"/>
                    </a:p>
                  </a:txBody>
                  <a:tcPr/>
                </a:tc>
                <a:tc>
                  <a:txBody>
                    <a:bodyPr/>
                    <a:lstStyle/>
                    <a:p>
                      <a:r>
                        <a:rPr lang="en-IE" sz="2400" dirty="0" smtClean="0"/>
                        <a:t>Trustees  prepare FRS 102 accrual accounts</a:t>
                      </a:r>
                      <a:r>
                        <a:rPr lang="en-IE" sz="2400" baseline="0" dirty="0" smtClean="0"/>
                        <a:t> to be independently audited by a professional auditor</a:t>
                      </a:r>
                    </a:p>
                    <a:p>
                      <a:r>
                        <a:rPr lang="en-IE" sz="2400" baseline="0" dirty="0" smtClean="0"/>
                        <a:t>Statement of financial activities, Balance sheet, Cash flow statement and notes to the accounts  </a:t>
                      </a:r>
                      <a:endParaRPr lang="en-IE" sz="2400" u="sng" dirty="0"/>
                    </a:p>
                  </a:txBody>
                  <a:tcPr/>
                </a:tc>
              </a:tr>
              <a:tr h="689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2400" b="0" dirty="0" smtClean="0"/>
                        <a:t>Charities with income more than €25,001 but less than</a:t>
                      </a:r>
                      <a:r>
                        <a:rPr lang="en-IE" sz="2400" b="0" baseline="0" dirty="0" smtClean="0"/>
                        <a:t> €250,000</a:t>
                      </a:r>
                      <a:endParaRPr lang="en-IE" sz="2400" b="0" dirty="0" smtClean="0"/>
                    </a:p>
                  </a:txBody>
                  <a:tcPr/>
                </a:tc>
                <a:tc>
                  <a:txBody>
                    <a:bodyPr/>
                    <a:lstStyle/>
                    <a:p>
                      <a:r>
                        <a:rPr lang="en-IE" sz="2400" b="0" dirty="0" smtClean="0"/>
                        <a:t>Trustees prepare receipts and payments accounts</a:t>
                      </a:r>
                      <a:r>
                        <a:rPr lang="en-IE" sz="2400" b="0" baseline="0" dirty="0" smtClean="0"/>
                        <a:t> to be independently examined</a:t>
                      </a:r>
                    </a:p>
                    <a:p>
                      <a:r>
                        <a:rPr lang="en-IE" sz="2400" b="0" u="none" baseline="0" dirty="0" smtClean="0"/>
                        <a:t>Statement of Receipts and Payments, Statement of Assets &amp; Liabilities and notes to the accounts</a:t>
                      </a:r>
                    </a:p>
                  </a:txBody>
                  <a:tcPr/>
                </a:tc>
              </a:tr>
              <a:tr h="689979">
                <a:tc>
                  <a:txBody>
                    <a:bodyPr/>
                    <a:lstStyle/>
                    <a:p>
                      <a:r>
                        <a:rPr lang="en-IE" sz="2400" b="0" dirty="0" smtClean="0"/>
                        <a:t>Lower threshold - €25,000 or under</a:t>
                      </a:r>
                      <a:endParaRPr lang="en-IE" sz="2400" b="0" dirty="0"/>
                    </a:p>
                  </a:txBody>
                  <a:tcPr/>
                </a:tc>
                <a:tc>
                  <a:txBody>
                    <a:bodyPr/>
                    <a:lstStyle/>
                    <a:p>
                      <a:r>
                        <a:rPr lang="en-IE" sz="2400" dirty="0" smtClean="0"/>
                        <a:t>Minimal reporting – annual return and</a:t>
                      </a:r>
                      <a:r>
                        <a:rPr lang="en-IE" sz="2400" baseline="0" dirty="0" smtClean="0"/>
                        <a:t> no requirement to file accounts with the CRA</a:t>
                      </a:r>
                      <a:endParaRPr lang="en-IE" sz="2400" dirty="0"/>
                    </a:p>
                  </a:txBody>
                  <a:tcPr/>
                </a:tc>
              </a:tr>
            </a:tbl>
          </a:graphicData>
        </a:graphic>
      </p:graphicFrame>
    </p:spTree>
    <p:extLst>
      <p:ext uri="{BB962C8B-B14F-4D97-AF65-F5344CB8AC3E}">
        <p14:creationId xmlns:p14="http://schemas.microsoft.com/office/powerpoint/2010/main" val="1687273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42FDE4-A7DD-41A7-A0A6-9B649FB43336}" type="slidenum">
              <a:rPr lang="en-US" smtClean="0"/>
              <a:pPr/>
              <a:t>13</a:t>
            </a:fld>
            <a:endParaRPr lang="en-US" dirty="0"/>
          </a:p>
        </p:txBody>
      </p:sp>
      <p:sp>
        <p:nvSpPr>
          <p:cNvPr id="4" name="TextBox 3"/>
          <p:cNvSpPr txBox="1"/>
          <p:nvPr/>
        </p:nvSpPr>
        <p:spPr>
          <a:xfrm>
            <a:off x="146304" y="1844824"/>
            <a:ext cx="8746176" cy="707886"/>
          </a:xfrm>
          <a:prstGeom prst="rect">
            <a:avLst/>
          </a:prstGeom>
          <a:noFill/>
        </p:spPr>
        <p:txBody>
          <a:bodyPr wrap="square" rtlCol="0">
            <a:spAutoFit/>
          </a:bodyPr>
          <a:lstStyle/>
          <a:p>
            <a:r>
              <a:rPr lang="en-IE" sz="4000" dirty="0" smtClean="0">
                <a:solidFill>
                  <a:srgbClr val="FF0000"/>
                </a:solidFill>
              </a:rPr>
              <a:t>We’ll let you know when these new rule apply</a:t>
            </a:r>
            <a:endParaRPr lang="en-IE" sz="4000" dirty="0">
              <a:solidFill>
                <a:srgbClr val="FF0000"/>
              </a:solidFill>
            </a:endParaRPr>
          </a:p>
        </p:txBody>
      </p:sp>
    </p:spTree>
    <p:extLst>
      <p:ext uri="{BB962C8B-B14F-4D97-AF65-F5344CB8AC3E}">
        <p14:creationId xmlns:p14="http://schemas.microsoft.com/office/powerpoint/2010/main" val="117421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404664"/>
            <a:ext cx="8948057" cy="792088"/>
          </a:xfrm>
        </p:spPr>
        <p:txBody>
          <a:bodyPr>
            <a:noAutofit/>
          </a:bodyPr>
          <a:lstStyle/>
          <a:p>
            <a:r>
              <a:rPr lang="en-IE" sz="2800" b="1" dirty="0" smtClean="0">
                <a:solidFill>
                  <a:srgbClr val="FF0000"/>
                </a:solidFill>
                <a:latin typeface="+mn-lt"/>
              </a:rPr>
              <a:t>While an audit may not be required below specific income thresholds</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14</a:t>
            </a:fld>
            <a:endParaRPr lang="en-IE" dirty="0"/>
          </a:p>
        </p:txBody>
      </p:sp>
      <p:sp>
        <p:nvSpPr>
          <p:cNvPr id="3" name="Content Placeholder 2"/>
          <p:cNvSpPr>
            <a:spLocks noGrp="1"/>
          </p:cNvSpPr>
          <p:nvPr>
            <p:ph sz="quarter" idx="1"/>
          </p:nvPr>
        </p:nvSpPr>
        <p:spPr>
          <a:xfrm>
            <a:off x="200027" y="1196752"/>
            <a:ext cx="8802461" cy="5013548"/>
          </a:xfrm>
        </p:spPr>
        <p:txBody>
          <a:bodyPr>
            <a:normAutofit/>
          </a:bodyPr>
          <a:lstStyle/>
          <a:p>
            <a:pPr marL="0" indent="0">
              <a:buNone/>
            </a:pPr>
            <a:endParaRPr lang="en-IE" sz="2400" dirty="0" smtClean="0"/>
          </a:p>
          <a:p>
            <a:pPr>
              <a:buFont typeface="Courier New" panose="02070309020205020404" pitchFamily="49" charset="0"/>
              <a:buChar char="o"/>
            </a:pPr>
            <a:r>
              <a:rPr lang="en-IE" dirty="0" smtClean="0"/>
              <a:t>Governing documents or Diocesan rules may require Parishes to audit financial statements</a:t>
            </a:r>
          </a:p>
          <a:p>
            <a:pPr>
              <a:buFont typeface="Courier New" panose="02070309020205020404" pitchFamily="49" charset="0"/>
              <a:buChar char="o"/>
            </a:pPr>
            <a:endParaRPr lang="en-IE" dirty="0" smtClean="0"/>
          </a:p>
          <a:p>
            <a:pPr>
              <a:buFont typeface="Courier New" panose="02070309020205020404" pitchFamily="49" charset="0"/>
              <a:buChar char="o"/>
            </a:pPr>
            <a:r>
              <a:rPr lang="en-IE" dirty="0" smtClean="0"/>
              <a:t>Funding providers e.g. government grants may require financial statements to be audited as part of funding requirements</a:t>
            </a:r>
          </a:p>
          <a:p>
            <a:pPr>
              <a:buFont typeface="Courier New" panose="02070309020205020404" pitchFamily="49" charset="0"/>
              <a:buChar char="o"/>
            </a:pPr>
            <a:endParaRPr lang="en-IE" dirty="0" smtClean="0"/>
          </a:p>
          <a:p>
            <a:pPr>
              <a:buFont typeface="Courier New" panose="02070309020205020404" pitchFamily="49" charset="0"/>
              <a:buChar char="o"/>
            </a:pPr>
            <a:r>
              <a:rPr lang="en-IE" dirty="0" smtClean="0"/>
              <a:t>An audit requires the appointment of an independent auditor or firm of auditors who give an independent opinion on the financial position of the entity.  </a:t>
            </a:r>
          </a:p>
          <a:p>
            <a:endParaRPr lang="en-IE" dirty="0" smtClean="0"/>
          </a:p>
          <a:p>
            <a:endParaRPr lang="en-IE" dirty="0" smtClean="0"/>
          </a:p>
          <a:p>
            <a:endParaRPr lang="en-IE" dirty="0"/>
          </a:p>
          <a:p>
            <a:endParaRPr lang="en-IE" dirty="0" smtClean="0"/>
          </a:p>
          <a:p>
            <a:pPr marL="0" indent="0">
              <a:buNone/>
            </a:pPr>
            <a:endParaRPr lang="en-IE" dirty="0" smtClean="0"/>
          </a:p>
          <a:p>
            <a:endParaRPr lang="en-IE" sz="2400" dirty="0"/>
          </a:p>
          <a:p>
            <a:endParaRPr lang="en-IE" sz="2400" dirty="0" smtClean="0"/>
          </a:p>
          <a:p>
            <a:pPr marL="0" indent="0">
              <a:buNone/>
            </a:pPr>
            <a:endParaRPr lang="en-IE" sz="2400" dirty="0"/>
          </a:p>
          <a:p>
            <a:pPr marL="0" indent="0" algn="ctr">
              <a:buNone/>
            </a:pPr>
            <a:endParaRPr lang="en-IE" sz="2400" dirty="0"/>
          </a:p>
          <a:p>
            <a:pPr marL="0" indent="0">
              <a:buNone/>
            </a:pPr>
            <a:endParaRPr lang="en-IE" sz="2400" dirty="0" smtClean="0"/>
          </a:p>
          <a:p>
            <a:endParaRPr lang="en-IE" dirty="0"/>
          </a:p>
        </p:txBody>
      </p:sp>
    </p:spTree>
    <p:extLst>
      <p:ext uri="{BB962C8B-B14F-4D97-AF65-F5344CB8AC3E}">
        <p14:creationId xmlns:p14="http://schemas.microsoft.com/office/powerpoint/2010/main" val="2388437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260648"/>
            <a:ext cx="8219256" cy="792088"/>
          </a:xfrm>
        </p:spPr>
        <p:txBody>
          <a:bodyPr>
            <a:normAutofit fontScale="90000"/>
          </a:bodyPr>
          <a:lstStyle/>
          <a:p>
            <a:pPr algn="ctr"/>
            <a:r>
              <a:rPr lang="en-IE" sz="2800" b="1" dirty="0" smtClean="0">
                <a:solidFill>
                  <a:srgbClr val="FF0000"/>
                </a:solidFill>
                <a:latin typeface="+mn-lt"/>
              </a:rPr>
              <a:t>The 2016 Regulations (not enacted ) introduce the new concept of “</a:t>
            </a:r>
            <a:r>
              <a:rPr lang="en-IE" sz="2800" b="1" u="sng" dirty="0" smtClean="0">
                <a:solidFill>
                  <a:srgbClr val="FF0000"/>
                </a:solidFill>
                <a:latin typeface="+mn-lt"/>
              </a:rPr>
              <a:t>Independent Examination</a:t>
            </a:r>
            <a:r>
              <a:rPr lang="en-IE" sz="2800" b="1" dirty="0" smtClean="0">
                <a:solidFill>
                  <a:srgbClr val="FF0000"/>
                </a:solidFill>
                <a:latin typeface="+mn-lt"/>
              </a:rPr>
              <a:t>”</a:t>
            </a:r>
            <a:endParaRPr lang="en-IE" sz="2800" b="1" dirty="0">
              <a:solidFill>
                <a:srgbClr val="FF0000"/>
              </a:solidFill>
              <a:latin typeface="+mn-lt"/>
            </a:endParaRPr>
          </a:p>
        </p:txBody>
      </p:sp>
      <p:sp>
        <p:nvSpPr>
          <p:cNvPr id="6147" name="Content Placeholder 6"/>
          <p:cNvSpPr>
            <a:spLocks noGrp="1"/>
          </p:cNvSpPr>
          <p:nvPr>
            <p:ph sz="quarter" idx="1"/>
          </p:nvPr>
        </p:nvSpPr>
        <p:spPr>
          <a:xfrm>
            <a:off x="251520" y="1052736"/>
            <a:ext cx="8712968" cy="5040560"/>
          </a:xfrm>
        </p:spPr>
        <p:txBody>
          <a:bodyPr>
            <a:normAutofit/>
          </a:bodyPr>
          <a:lstStyle/>
          <a:p>
            <a:pPr lvl="1">
              <a:buClr>
                <a:srgbClr val="0BD0D9"/>
              </a:buClr>
              <a:defRPr/>
            </a:pPr>
            <a:r>
              <a:rPr lang="en-IE" dirty="0" smtClean="0">
                <a:ea typeface="Calibri"/>
                <a:cs typeface="Calibri"/>
              </a:rPr>
              <a:t>Where the income threshold is less than €250,000 the concept of independently examination is introduced</a:t>
            </a:r>
            <a:endParaRPr lang="en-IE" dirty="0">
              <a:ea typeface="Calibri"/>
              <a:cs typeface="Calibri"/>
            </a:endParaRPr>
          </a:p>
          <a:p>
            <a:pPr lvl="1">
              <a:spcBef>
                <a:spcPts val="1200"/>
              </a:spcBef>
              <a:buClr>
                <a:srgbClr val="0BD0D9"/>
              </a:buClr>
              <a:defRPr/>
            </a:pPr>
            <a:r>
              <a:rPr lang="en-IE" dirty="0">
                <a:ea typeface="Calibri"/>
                <a:cs typeface="Calibri"/>
              </a:rPr>
              <a:t>Independent Reviewer of Charity Accounts:</a:t>
            </a:r>
          </a:p>
          <a:p>
            <a:pPr lvl="2">
              <a:buClr>
                <a:srgbClr val="0BD0D9"/>
              </a:buClr>
              <a:buFont typeface="Courier New" pitchFamily="49" charset="0"/>
              <a:buChar char="o"/>
              <a:defRPr/>
            </a:pPr>
            <a:r>
              <a:rPr lang="en-IE" sz="2400" dirty="0">
                <a:ea typeface="Calibri"/>
                <a:cs typeface="Calibri"/>
              </a:rPr>
              <a:t>An </a:t>
            </a:r>
            <a:r>
              <a:rPr lang="en-IE" sz="2400" u="sng" dirty="0">
                <a:ea typeface="Calibri"/>
                <a:cs typeface="Calibri"/>
              </a:rPr>
              <a:t>independent</a:t>
            </a:r>
            <a:r>
              <a:rPr lang="en-IE" sz="2400" dirty="0">
                <a:ea typeface="Calibri"/>
                <a:cs typeface="Calibri"/>
              </a:rPr>
              <a:t> person who, in the reasonable opinion of the </a:t>
            </a:r>
            <a:r>
              <a:rPr lang="en-IE" sz="2400" dirty="0" smtClean="0">
                <a:ea typeface="Calibri"/>
                <a:cs typeface="Calibri"/>
              </a:rPr>
              <a:t>Select Vestry (Trustees), </a:t>
            </a:r>
            <a:r>
              <a:rPr lang="en-IE" sz="2400" dirty="0">
                <a:ea typeface="Calibri"/>
                <a:cs typeface="Calibri"/>
              </a:rPr>
              <a:t>has the </a:t>
            </a:r>
            <a:r>
              <a:rPr lang="en-IE" sz="2400" b="1" dirty="0">
                <a:ea typeface="Calibri"/>
                <a:cs typeface="Calibri"/>
              </a:rPr>
              <a:t>requisite ability </a:t>
            </a:r>
            <a:r>
              <a:rPr lang="en-IE" sz="2400" dirty="0">
                <a:ea typeface="Calibri"/>
                <a:cs typeface="Calibri"/>
              </a:rPr>
              <a:t>and </a:t>
            </a:r>
            <a:r>
              <a:rPr lang="en-IE" sz="2400" b="1" dirty="0">
                <a:ea typeface="Calibri"/>
                <a:cs typeface="Calibri"/>
              </a:rPr>
              <a:t>practical experience </a:t>
            </a:r>
            <a:r>
              <a:rPr lang="en-IE" sz="2400" dirty="0">
                <a:ea typeface="Calibri"/>
                <a:cs typeface="Calibri"/>
              </a:rPr>
              <a:t>to carry out a </a:t>
            </a:r>
            <a:r>
              <a:rPr lang="en-IE" sz="2400" b="1" dirty="0">
                <a:ea typeface="Calibri"/>
                <a:cs typeface="Calibri"/>
              </a:rPr>
              <a:t>competent review </a:t>
            </a:r>
            <a:r>
              <a:rPr lang="en-IE" sz="2400" dirty="0">
                <a:ea typeface="Calibri"/>
                <a:cs typeface="Calibri"/>
              </a:rPr>
              <a:t>of the accounts.</a:t>
            </a:r>
          </a:p>
          <a:p>
            <a:pPr lvl="2">
              <a:buClr>
                <a:srgbClr val="0BD0D9"/>
              </a:buClr>
              <a:buFont typeface="Courier New" pitchFamily="49" charset="0"/>
              <a:buChar char="o"/>
              <a:defRPr/>
            </a:pPr>
            <a:r>
              <a:rPr lang="en-IE" sz="2400" dirty="0">
                <a:ea typeface="Calibri"/>
                <a:cs typeface="Calibri"/>
              </a:rPr>
              <a:t>If on an accrual basis – reviewer must be a member of a relevant professional </a:t>
            </a:r>
            <a:r>
              <a:rPr lang="en-IE" sz="2400" dirty="0" smtClean="0">
                <a:ea typeface="Calibri"/>
                <a:cs typeface="Calibri"/>
              </a:rPr>
              <a:t>body – i.e. accountancy body</a:t>
            </a:r>
            <a:endParaRPr lang="en-IE" sz="2400" dirty="0">
              <a:ea typeface="Calibri"/>
              <a:cs typeface="Calibri"/>
            </a:endParaRPr>
          </a:p>
          <a:p>
            <a:pPr lvl="1">
              <a:spcBef>
                <a:spcPts val="1200"/>
              </a:spcBef>
              <a:buClr>
                <a:srgbClr val="0BD0D8"/>
              </a:buClr>
              <a:defRPr/>
            </a:pPr>
            <a:r>
              <a:rPr lang="en-IE" dirty="0">
                <a:ea typeface="Calibri"/>
                <a:cs typeface="Calibri"/>
              </a:rPr>
              <a:t>Format/content of independent reviewer’s report specified in the </a:t>
            </a:r>
            <a:r>
              <a:rPr lang="en-IE" dirty="0" smtClean="0">
                <a:ea typeface="Calibri"/>
                <a:cs typeface="Calibri"/>
              </a:rPr>
              <a:t>regulations.</a:t>
            </a:r>
          </a:p>
          <a:p>
            <a:pPr lvl="1">
              <a:spcBef>
                <a:spcPts val="1200"/>
              </a:spcBef>
              <a:buClr>
                <a:srgbClr val="0BD0D8"/>
              </a:buClr>
              <a:defRPr/>
            </a:pPr>
            <a:r>
              <a:rPr lang="en-IE" dirty="0" smtClean="0">
                <a:ea typeface="Calibri"/>
                <a:cs typeface="Calibri"/>
              </a:rPr>
              <a:t>Important that there is </a:t>
            </a:r>
            <a:r>
              <a:rPr lang="en-IE" u="sng" dirty="0" smtClean="0">
                <a:ea typeface="Calibri"/>
                <a:cs typeface="Calibri"/>
              </a:rPr>
              <a:t>no conflict of interest </a:t>
            </a:r>
            <a:r>
              <a:rPr lang="en-IE" dirty="0" smtClean="0">
                <a:ea typeface="Calibri"/>
                <a:cs typeface="Calibri"/>
              </a:rPr>
              <a:t>between a member of the trustees and the independent examiner.</a:t>
            </a:r>
            <a:endParaRPr lang="en-IE" dirty="0">
              <a:ea typeface="Calibri"/>
              <a:cs typeface="Calibri"/>
            </a:endParaRPr>
          </a:p>
          <a:p>
            <a:pPr lvl="1">
              <a:buClr>
                <a:srgbClr val="0BD0D8"/>
              </a:buClr>
              <a:buNone/>
              <a:defRPr/>
            </a:pPr>
            <a:endParaRPr lang="en-IE" b="1" dirty="0">
              <a:solidFill>
                <a:srgbClr val="365F91"/>
              </a:solidFill>
              <a:latin typeface="Calibri"/>
              <a:ea typeface="Calibri"/>
              <a:cs typeface="Calibri"/>
            </a:endParaRPr>
          </a:p>
          <a:p>
            <a:pPr lvl="1">
              <a:buClr>
                <a:srgbClr val="0BD0D8"/>
              </a:buClr>
              <a:buNone/>
              <a:defRPr/>
            </a:pPr>
            <a:endParaRPr lang="en-IE" b="1" dirty="0">
              <a:solidFill>
                <a:srgbClr val="365F91"/>
              </a:solidFill>
              <a:latin typeface="Calibri"/>
              <a:ea typeface="Calibri"/>
              <a:cs typeface="Calibri"/>
            </a:endParaRPr>
          </a:p>
        </p:txBody>
      </p:sp>
    </p:spTree>
    <p:extLst>
      <p:ext uri="{BB962C8B-B14F-4D97-AF65-F5344CB8AC3E}">
        <p14:creationId xmlns:p14="http://schemas.microsoft.com/office/powerpoint/2010/main" val="1409330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78" y="116633"/>
            <a:ext cx="8305800" cy="576064"/>
          </a:xfrm>
        </p:spPr>
        <p:txBody>
          <a:bodyPr>
            <a:normAutofit/>
          </a:bodyPr>
          <a:lstStyle/>
          <a:p>
            <a:pPr algn="ctr"/>
            <a:r>
              <a:rPr lang="en-IE" sz="2800" b="1" dirty="0" smtClean="0">
                <a:solidFill>
                  <a:srgbClr val="FF0000"/>
                </a:solidFill>
                <a:latin typeface="+mn-lt"/>
              </a:rPr>
              <a:t>Audit</a:t>
            </a:r>
            <a:endParaRPr lang="en-IE" sz="2800" b="1" dirty="0">
              <a:solidFill>
                <a:srgbClr val="FF0000"/>
              </a:solidFill>
              <a:latin typeface="+mn-lt"/>
            </a:endParaRPr>
          </a:p>
        </p:txBody>
      </p:sp>
      <p:sp>
        <p:nvSpPr>
          <p:cNvPr id="4" name="Rectangle 3"/>
          <p:cNvSpPr/>
          <p:nvPr/>
        </p:nvSpPr>
        <p:spPr>
          <a:xfrm>
            <a:off x="205118" y="1013871"/>
            <a:ext cx="8831378" cy="2646878"/>
          </a:xfrm>
          <a:prstGeom prst="rect">
            <a:avLst/>
          </a:prstGeom>
        </p:spPr>
        <p:txBody>
          <a:bodyPr wrap="square">
            <a:spAutoFit/>
          </a:bodyPr>
          <a:lstStyle/>
          <a:p>
            <a:pPr marL="457200" indent="-457200" eaLnBrk="0" fontAlgn="base" hangingPunct="0">
              <a:spcBef>
                <a:spcPct val="20000"/>
              </a:spcBef>
              <a:spcAft>
                <a:spcPts val="1200"/>
              </a:spcAft>
              <a:buClr>
                <a:srgbClr val="0BD0D9"/>
              </a:buClr>
              <a:buSzPct val="95000"/>
              <a:buFont typeface="+mj-lt"/>
              <a:buAutoNum type="arabicPeriod"/>
              <a:defRPr/>
            </a:pPr>
            <a:r>
              <a:rPr lang="en-IE" sz="2400" dirty="0" smtClean="0">
                <a:ea typeface="Calibri"/>
                <a:cs typeface="Calibri"/>
              </a:rPr>
              <a:t>Current audit threshold under Revenue rules - income or expenditure of </a:t>
            </a:r>
            <a:r>
              <a:rPr lang="en-IE" sz="2400" u="sng" dirty="0" smtClean="0">
                <a:ea typeface="Calibri"/>
                <a:cs typeface="Calibri"/>
              </a:rPr>
              <a:t>€100,000 or more </a:t>
            </a:r>
          </a:p>
          <a:p>
            <a:pPr marL="457200" indent="-457200" eaLnBrk="0" fontAlgn="base" hangingPunct="0">
              <a:spcBef>
                <a:spcPct val="20000"/>
              </a:spcBef>
              <a:spcAft>
                <a:spcPct val="0"/>
              </a:spcAft>
              <a:buClr>
                <a:srgbClr val="0BD0D9"/>
              </a:buClr>
              <a:buSzPct val="95000"/>
              <a:buFont typeface="+mj-lt"/>
              <a:buAutoNum type="arabicPeriod"/>
              <a:defRPr/>
            </a:pPr>
            <a:r>
              <a:rPr lang="en-GB" sz="2400" dirty="0" smtClean="0">
                <a:ea typeface="Calibri"/>
                <a:cs typeface="Calibri"/>
              </a:rPr>
              <a:t>Audit opinion provided and included in the financial statements</a:t>
            </a:r>
          </a:p>
          <a:p>
            <a:pPr marL="457200" indent="-457200" eaLnBrk="0" fontAlgn="base" hangingPunct="0">
              <a:spcBef>
                <a:spcPct val="20000"/>
              </a:spcBef>
              <a:spcAft>
                <a:spcPct val="0"/>
              </a:spcAft>
              <a:buClr>
                <a:srgbClr val="0BD0D9"/>
              </a:buClr>
              <a:buSzPct val="95000"/>
              <a:buFont typeface="+mj-lt"/>
              <a:buAutoNum type="arabicPeriod"/>
              <a:defRPr/>
            </a:pPr>
            <a:endParaRPr lang="en-GB" sz="2400" dirty="0" smtClean="0">
              <a:ea typeface="Calibri"/>
              <a:cs typeface="Calibri"/>
            </a:endParaRPr>
          </a:p>
          <a:p>
            <a:pPr marL="457200" indent="-457200" eaLnBrk="0" fontAlgn="base" hangingPunct="0">
              <a:spcBef>
                <a:spcPct val="20000"/>
              </a:spcBef>
              <a:spcAft>
                <a:spcPct val="0"/>
              </a:spcAft>
              <a:buClr>
                <a:srgbClr val="0BD0D9"/>
              </a:buClr>
              <a:buSzPct val="95000"/>
              <a:buFont typeface="+mj-lt"/>
              <a:buAutoNum type="arabicPeriod"/>
              <a:defRPr/>
            </a:pPr>
            <a:r>
              <a:rPr lang="en-GB" sz="2400" dirty="0" smtClean="0">
                <a:ea typeface="Calibri"/>
                <a:cs typeface="Calibri"/>
              </a:rPr>
              <a:t>Tends to be expensive – costs will vary depending on size of Parish</a:t>
            </a:r>
          </a:p>
          <a:p>
            <a:pPr marL="457200" indent="-457200" eaLnBrk="0" fontAlgn="base" hangingPunct="0">
              <a:spcBef>
                <a:spcPct val="20000"/>
              </a:spcBef>
              <a:spcAft>
                <a:spcPct val="0"/>
              </a:spcAft>
              <a:buClr>
                <a:srgbClr val="0BD0D9"/>
              </a:buClr>
              <a:buSzPct val="95000"/>
              <a:buFont typeface="+mj-lt"/>
              <a:buAutoNum type="arabicPeriod"/>
              <a:defRPr/>
            </a:pPr>
            <a:endParaRPr lang="en-IE" dirty="0">
              <a:ea typeface="Calibri"/>
              <a:cs typeface="Calibri"/>
            </a:endParaRPr>
          </a:p>
        </p:txBody>
      </p:sp>
    </p:spTree>
    <p:extLst>
      <p:ext uri="{BB962C8B-B14F-4D97-AF65-F5344CB8AC3E}">
        <p14:creationId xmlns:p14="http://schemas.microsoft.com/office/powerpoint/2010/main" val="4187316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78" y="116632"/>
            <a:ext cx="8305800" cy="897239"/>
          </a:xfrm>
        </p:spPr>
        <p:txBody>
          <a:bodyPr>
            <a:normAutofit/>
          </a:bodyPr>
          <a:lstStyle/>
          <a:p>
            <a:pPr algn="ctr"/>
            <a:r>
              <a:rPr lang="en-IE" sz="2800" b="1" dirty="0" smtClean="0">
                <a:solidFill>
                  <a:srgbClr val="FF0000"/>
                </a:solidFill>
                <a:latin typeface="+mn-lt"/>
              </a:rPr>
              <a:t>Calling forward for registration with the CRA</a:t>
            </a:r>
            <a:endParaRPr lang="en-IE" sz="2800" b="1" dirty="0">
              <a:solidFill>
                <a:srgbClr val="FF0000"/>
              </a:solidFill>
              <a:latin typeface="+mn-lt"/>
            </a:endParaRPr>
          </a:p>
        </p:txBody>
      </p:sp>
      <p:sp>
        <p:nvSpPr>
          <p:cNvPr id="3" name="TextBox 2"/>
          <p:cNvSpPr txBox="1"/>
          <p:nvPr/>
        </p:nvSpPr>
        <p:spPr>
          <a:xfrm>
            <a:off x="827584" y="1988840"/>
            <a:ext cx="7992888" cy="1477328"/>
          </a:xfrm>
          <a:prstGeom prst="rect">
            <a:avLst/>
          </a:prstGeom>
          <a:noFill/>
        </p:spPr>
        <p:txBody>
          <a:bodyPr wrap="square" rtlCol="0">
            <a:spAutoFit/>
          </a:bodyPr>
          <a:lstStyle/>
          <a:p>
            <a:pPr fontAlgn="base">
              <a:spcBef>
                <a:spcPct val="0"/>
              </a:spcBef>
              <a:spcAft>
                <a:spcPct val="0"/>
              </a:spcAft>
            </a:pPr>
            <a:endParaRPr lang="en-IE" b="1" dirty="0">
              <a:solidFill>
                <a:prstClr val="black"/>
              </a:solidFill>
              <a:latin typeface="Times New Roman" pitchFamily="18" charset="0"/>
            </a:endParaRPr>
          </a:p>
          <a:p>
            <a:pPr fontAlgn="base">
              <a:spcBef>
                <a:spcPct val="0"/>
              </a:spcBef>
              <a:spcAft>
                <a:spcPct val="0"/>
              </a:spcAft>
            </a:pPr>
            <a:endParaRPr lang="en-IE" dirty="0">
              <a:solidFill>
                <a:prstClr val="black"/>
              </a:solidFill>
              <a:latin typeface="Times New Roman" pitchFamily="18" charset="0"/>
            </a:endParaRPr>
          </a:p>
          <a:p>
            <a:pPr fontAlgn="base">
              <a:spcBef>
                <a:spcPct val="0"/>
              </a:spcBef>
              <a:spcAft>
                <a:spcPct val="0"/>
              </a:spcAft>
            </a:pPr>
            <a:endParaRPr lang="en-IE" dirty="0">
              <a:solidFill>
                <a:prstClr val="black"/>
              </a:solidFill>
              <a:latin typeface="Times New Roman" pitchFamily="18" charset="0"/>
            </a:endParaRPr>
          </a:p>
          <a:p>
            <a:pPr fontAlgn="base">
              <a:spcBef>
                <a:spcPct val="0"/>
              </a:spcBef>
              <a:spcAft>
                <a:spcPct val="0"/>
              </a:spcAft>
            </a:pPr>
            <a:endParaRPr lang="en-IE" dirty="0">
              <a:solidFill>
                <a:prstClr val="black"/>
              </a:solidFill>
              <a:latin typeface="Times New Roman" pitchFamily="18" charset="0"/>
            </a:endParaRPr>
          </a:p>
          <a:p>
            <a:pPr fontAlgn="base">
              <a:spcBef>
                <a:spcPct val="0"/>
              </a:spcBef>
              <a:spcAft>
                <a:spcPct val="0"/>
              </a:spcAft>
            </a:pPr>
            <a:endParaRPr lang="en-IE" dirty="0">
              <a:solidFill>
                <a:prstClr val="black"/>
              </a:solidFill>
              <a:latin typeface="Times New Roman" pitchFamily="18" charset="0"/>
            </a:endParaRPr>
          </a:p>
        </p:txBody>
      </p:sp>
      <p:sp>
        <p:nvSpPr>
          <p:cNvPr id="4" name="Rectangle 3"/>
          <p:cNvSpPr/>
          <p:nvPr/>
        </p:nvSpPr>
        <p:spPr>
          <a:xfrm>
            <a:off x="205118" y="1013871"/>
            <a:ext cx="8640960" cy="5293757"/>
          </a:xfrm>
          <a:prstGeom prst="rect">
            <a:avLst/>
          </a:prstGeom>
        </p:spPr>
        <p:txBody>
          <a:bodyPr wrap="square">
            <a:spAutoFit/>
          </a:bodyPr>
          <a:lstStyle/>
          <a:p>
            <a:pPr marL="273050" indent="-273050" eaLnBrk="0" fontAlgn="base" hangingPunct="0">
              <a:spcBef>
                <a:spcPct val="20000"/>
              </a:spcBef>
              <a:spcAft>
                <a:spcPts val="1200"/>
              </a:spcAft>
              <a:buClr>
                <a:srgbClr val="0BD0D9"/>
              </a:buClr>
              <a:buSzPct val="95000"/>
              <a:buFont typeface="Arial" pitchFamily="34" charset="0"/>
              <a:buChar char="•"/>
              <a:defRPr/>
            </a:pPr>
            <a:endParaRPr lang="en-GB" sz="2400" dirty="0" smtClean="0">
              <a:ea typeface="Calibri"/>
              <a:cs typeface="Calibri"/>
            </a:endParaRPr>
          </a:p>
          <a:p>
            <a:pPr marL="273050" indent="-273050" eaLnBrk="0" fontAlgn="base" hangingPunct="0">
              <a:spcBef>
                <a:spcPct val="20000"/>
              </a:spcBef>
              <a:spcAft>
                <a:spcPts val="1200"/>
              </a:spcAft>
              <a:buClr>
                <a:srgbClr val="0BD0D9"/>
              </a:buClr>
              <a:buSzPct val="95000"/>
              <a:buFont typeface="Arial" pitchFamily="34" charset="0"/>
              <a:buChar char="•"/>
              <a:defRPr/>
            </a:pPr>
            <a:r>
              <a:rPr lang="en-GB" sz="2400" dirty="0" smtClean="0">
                <a:ea typeface="Calibri"/>
                <a:cs typeface="Calibri"/>
              </a:rPr>
              <a:t>Parishes registering with the CRA will require a charity number (CHY) from the Revenue Commissioners</a:t>
            </a:r>
          </a:p>
          <a:p>
            <a:pPr marL="273050" indent="-273050" eaLnBrk="0" fontAlgn="base" hangingPunct="0">
              <a:spcBef>
                <a:spcPct val="20000"/>
              </a:spcBef>
              <a:spcAft>
                <a:spcPts val="1200"/>
              </a:spcAft>
              <a:buClr>
                <a:srgbClr val="0BD0D9"/>
              </a:buClr>
              <a:buSzPct val="95000"/>
              <a:buFont typeface="Arial" pitchFamily="34" charset="0"/>
              <a:buChar char="•"/>
              <a:defRPr/>
            </a:pPr>
            <a:r>
              <a:rPr lang="en-GB" sz="2400" dirty="0" smtClean="0">
                <a:ea typeface="Calibri"/>
                <a:cs typeface="Calibri"/>
              </a:rPr>
              <a:t>Revenue will request a set of the latest financial statements and will note if income or expenditure is greater than €100,000 accounts should be audited</a:t>
            </a:r>
          </a:p>
          <a:p>
            <a:pPr marL="273050" indent="-273050" eaLnBrk="0" fontAlgn="base" hangingPunct="0">
              <a:spcBef>
                <a:spcPct val="20000"/>
              </a:spcBef>
              <a:spcAft>
                <a:spcPts val="1200"/>
              </a:spcAft>
              <a:buClr>
                <a:srgbClr val="0BD0D9"/>
              </a:buClr>
              <a:buSzPct val="95000"/>
              <a:buFont typeface="Arial" pitchFamily="34" charset="0"/>
              <a:buChar char="•"/>
              <a:defRPr/>
            </a:pPr>
            <a:r>
              <a:rPr lang="en-IE" sz="2400" dirty="0">
                <a:ea typeface="Calibri"/>
                <a:cs typeface="Calibri"/>
              </a:rPr>
              <a:t>It is the intention to call forward </a:t>
            </a:r>
            <a:r>
              <a:rPr lang="en-IE" sz="2400" dirty="0" smtClean="0">
                <a:ea typeface="Calibri"/>
                <a:cs typeface="Calibri"/>
              </a:rPr>
              <a:t>Parishes under the €100,000 threshold in </a:t>
            </a:r>
            <a:r>
              <a:rPr lang="en-IE" sz="2400" dirty="0">
                <a:ea typeface="Calibri"/>
                <a:cs typeface="Calibri"/>
              </a:rPr>
              <a:t>the first tranche of Parishes to </a:t>
            </a:r>
            <a:r>
              <a:rPr lang="en-IE" sz="2400" dirty="0" smtClean="0">
                <a:ea typeface="Calibri"/>
                <a:cs typeface="Calibri"/>
              </a:rPr>
              <a:t>registrations</a:t>
            </a:r>
          </a:p>
          <a:p>
            <a:pPr marL="273050" indent="-273050" eaLnBrk="0" fontAlgn="base" hangingPunct="0">
              <a:spcBef>
                <a:spcPct val="20000"/>
              </a:spcBef>
              <a:spcAft>
                <a:spcPts val="1200"/>
              </a:spcAft>
              <a:buClr>
                <a:srgbClr val="0BD0D9"/>
              </a:buClr>
              <a:buSzPct val="95000"/>
              <a:buFont typeface="Arial" pitchFamily="34" charset="0"/>
              <a:buChar char="•"/>
              <a:defRPr/>
            </a:pPr>
            <a:r>
              <a:rPr lang="en-GB" sz="2400" dirty="0" smtClean="0">
                <a:ea typeface="Calibri"/>
                <a:cs typeface="Calibri"/>
              </a:rPr>
              <a:t>The RCB will work with Diocese to identify Parishes who fall into this category</a:t>
            </a:r>
            <a:endParaRPr lang="en-IE" sz="2400" dirty="0">
              <a:ea typeface="Calibri"/>
              <a:cs typeface="Calibri"/>
            </a:endParaRPr>
          </a:p>
          <a:p>
            <a:pPr marL="273050" indent="-273050" eaLnBrk="0" fontAlgn="base" hangingPunct="0">
              <a:spcBef>
                <a:spcPct val="20000"/>
              </a:spcBef>
              <a:spcAft>
                <a:spcPts val="1200"/>
              </a:spcAft>
              <a:buClr>
                <a:srgbClr val="0BD0D9"/>
              </a:buClr>
              <a:buSzPct val="95000"/>
              <a:buFont typeface="Arial" pitchFamily="34" charset="0"/>
              <a:buChar char="•"/>
              <a:defRPr/>
            </a:pPr>
            <a:r>
              <a:rPr lang="en-GB" sz="2400" dirty="0" smtClean="0">
                <a:ea typeface="Calibri"/>
                <a:cs typeface="Calibri"/>
              </a:rPr>
              <a:t>Those over €100,000 will be called forward in the second tranche</a:t>
            </a:r>
            <a:endParaRPr lang="en-IE" sz="2400" dirty="0">
              <a:ea typeface="Calibri"/>
              <a:cs typeface="Calibri"/>
            </a:endParaRPr>
          </a:p>
        </p:txBody>
      </p:sp>
    </p:spTree>
    <p:extLst>
      <p:ext uri="{BB962C8B-B14F-4D97-AF65-F5344CB8AC3E}">
        <p14:creationId xmlns:p14="http://schemas.microsoft.com/office/powerpoint/2010/main" val="3742776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933056"/>
            <a:ext cx="6400800" cy="1800200"/>
          </a:xfrm>
        </p:spPr>
        <p:txBody>
          <a:bodyPr/>
          <a:lstStyle/>
          <a:p>
            <a:r>
              <a:rPr lang="en-IE" sz="2800" dirty="0"/>
              <a:t>Receipt &amp; Payment Accounts</a:t>
            </a:r>
            <a:br>
              <a:rPr lang="en-IE" sz="2800" dirty="0"/>
            </a:br>
            <a:r>
              <a:rPr lang="en-IE" sz="2800" dirty="0"/>
              <a:t>Accrual Accounts</a:t>
            </a:r>
            <a:br>
              <a:rPr lang="en-IE" sz="2800" dirty="0"/>
            </a:br>
            <a:r>
              <a:rPr lang="en-IE" sz="2800" dirty="0"/>
              <a:t>Accounting entity – the </a:t>
            </a:r>
            <a:r>
              <a:rPr lang="en-IE" sz="2800" dirty="0" smtClean="0"/>
              <a:t>unit </a:t>
            </a:r>
            <a:endParaRPr lang="en-IE" dirty="0"/>
          </a:p>
        </p:txBody>
      </p:sp>
      <p:sp>
        <p:nvSpPr>
          <p:cNvPr id="4" name="Slide Number Placeholder 3"/>
          <p:cNvSpPr>
            <a:spLocks noGrp="1"/>
          </p:cNvSpPr>
          <p:nvPr>
            <p:ph type="sldNum" sz="quarter" idx="12"/>
          </p:nvPr>
        </p:nvSpPr>
        <p:spPr/>
        <p:txBody>
          <a:bodyPr/>
          <a:lstStyle/>
          <a:p>
            <a:fld id="{6F42FDE4-A7DD-41A7-A0A6-9B649FB43336}" type="slidenum">
              <a:rPr lang="en-US" smtClean="0"/>
              <a:pPr/>
              <a:t>18</a:t>
            </a:fld>
            <a:endParaRPr lang="en-US" dirty="0"/>
          </a:p>
        </p:txBody>
      </p:sp>
      <p:sp>
        <p:nvSpPr>
          <p:cNvPr id="5" name="Title 4"/>
          <p:cNvSpPr>
            <a:spLocks noGrp="1"/>
          </p:cNvSpPr>
          <p:nvPr>
            <p:ph type="ctrTitle"/>
          </p:nvPr>
        </p:nvSpPr>
        <p:spPr>
          <a:xfrm>
            <a:off x="467544" y="1268760"/>
            <a:ext cx="8229600" cy="2088232"/>
          </a:xfrm>
        </p:spPr>
        <p:txBody>
          <a:bodyPr>
            <a:normAutofit/>
          </a:bodyPr>
          <a:lstStyle/>
          <a:p>
            <a:r>
              <a:rPr lang="en-IE" sz="3200" dirty="0" smtClean="0"/>
              <a:t>Transitioning – what type of accounts to prepare and for what? </a:t>
            </a:r>
            <a:endParaRPr lang="en-IE" sz="3200" dirty="0"/>
          </a:p>
        </p:txBody>
      </p:sp>
    </p:spTree>
    <p:extLst>
      <p:ext uri="{BB962C8B-B14F-4D97-AF65-F5344CB8AC3E}">
        <p14:creationId xmlns:p14="http://schemas.microsoft.com/office/powerpoint/2010/main" val="3285454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154619"/>
            <a:ext cx="8948057" cy="624114"/>
          </a:xfrm>
        </p:spPr>
        <p:txBody>
          <a:bodyPr>
            <a:noAutofit/>
          </a:bodyPr>
          <a:lstStyle/>
          <a:p>
            <a:r>
              <a:rPr lang="en-IE" sz="2800" b="1" dirty="0" smtClean="0">
                <a:solidFill>
                  <a:srgbClr val="FF0000"/>
                </a:solidFill>
                <a:latin typeface="+mn-lt"/>
              </a:rPr>
              <a:t>Receipts &amp; Payments Accounts</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19</a:t>
            </a:fld>
            <a:endParaRPr lang="en-IE" dirty="0"/>
          </a:p>
        </p:txBody>
      </p:sp>
      <p:sp>
        <p:nvSpPr>
          <p:cNvPr id="3" name="Content Placeholder 2"/>
          <p:cNvSpPr>
            <a:spLocks noGrp="1"/>
          </p:cNvSpPr>
          <p:nvPr>
            <p:ph sz="quarter" idx="1"/>
          </p:nvPr>
        </p:nvSpPr>
        <p:spPr>
          <a:xfrm>
            <a:off x="195945" y="620688"/>
            <a:ext cx="8742591" cy="5892800"/>
          </a:xfrm>
        </p:spPr>
        <p:txBody>
          <a:bodyPr>
            <a:normAutofit/>
          </a:bodyPr>
          <a:lstStyle/>
          <a:p>
            <a:pPr>
              <a:buFont typeface="Courier New" panose="02070309020205020404" pitchFamily="49" charset="0"/>
              <a:buChar char="o"/>
            </a:pPr>
            <a:endParaRPr lang="en-IE" sz="2400" dirty="0" smtClean="0"/>
          </a:p>
          <a:p>
            <a:pPr>
              <a:buFont typeface="Courier New" panose="02070309020205020404" pitchFamily="49" charset="0"/>
              <a:buChar char="o"/>
            </a:pPr>
            <a:r>
              <a:rPr lang="en-IE" sz="2400" dirty="0" smtClean="0"/>
              <a:t>Simpler </a:t>
            </a:r>
            <a:r>
              <a:rPr lang="en-IE" sz="2400" dirty="0"/>
              <a:t>form of accounts based </a:t>
            </a:r>
            <a:r>
              <a:rPr lang="en-IE" sz="2400" dirty="0" smtClean="0"/>
              <a:t>on </a:t>
            </a:r>
            <a:r>
              <a:rPr lang="en-IE" sz="2400" b="1" dirty="0"/>
              <a:t>money received and paid</a:t>
            </a:r>
            <a:r>
              <a:rPr lang="en-IE" sz="2400" dirty="0"/>
              <a:t> both through the bank </a:t>
            </a:r>
            <a:r>
              <a:rPr lang="en-IE" sz="2400" dirty="0" smtClean="0"/>
              <a:t>/cash accounts for the financial period/year</a:t>
            </a:r>
          </a:p>
          <a:p>
            <a:pPr>
              <a:buFont typeface="Courier New" panose="02070309020205020404" pitchFamily="49" charset="0"/>
              <a:buChar char="o"/>
            </a:pPr>
            <a:endParaRPr lang="en-IE" sz="2400" dirty="0" smtClean="0"/>
          </a:p>
          <a:p>
            <a:pPr>
              <a:buFont typeface="Courier New" panose="02070309020205020404" pitchFamily="49" charset="0"/>
              <a:buChar char="o"/>
            </a:pPr>
            <a:r>
              <a:rPr lang="en-IE" sz="2400" dirty="0" smtClean="0"/>
              <a:t>Best practice is to include </a:t>
            </a:r>
            <a:r>
              <a:rPr lang="en-IE" sz="2400" dirty="0"/>
              <a:t>a statement of assets &amp; </a:t>
            </a:r>
            <a:r>
              <a:rPr lang="en-IE" sz="2400" dirty="0" smtClean="0"/>
              <a:t>liabilities  and notes to the financial statements</a:t>
            </a:r>
          </a:p>
          <a:p>
            <a:pPr>
              <a:buFont typeface="Courier New" panose="02070309020205020404" pitchFamily="49" charset="0"/>
              <a:buChar char="o"/>
            </a:pPr>
            <a:endParaRPr lang="en-IE" sz="2400" dirty="0" smtClean="0"/>
          </a:p>
          <a:p>
            <a:pPr>
              <a:buFont typeface="Courier New" panose="02070309020205020404" pitchFamily="49" charset="0"/>
              <a:buChar char="o"/>
            </a:pPr>
            <a:r>
              <a:rPr lang="en-IE" sz="2400" dirty="0" smtClean="0"/>
              <a:t>Financial statements should be signed by two trustees</a:t>
            </a:r>
          </a:p>
          <a:p>
            <a:pPr>
              <a:buFont typeface="Courier New" panose="02070309020205020404" pitchFamily="49" charset="0"/>
              <a:buChar char="o"/>
            </a:pPr>
            <a:endParaRPr lang="en-IE" sz="2400" dirty="0"/>
          </a:p>
          <a:p>
            <a:pPr>
              <a:buFont typeface="Courier New" panose="02070309020205020404" pitchFamily="49" charset="0"/>
              <a:buChar char="o"/>
            </a:pPr>
            <a:r>
              <a:rPr lang="en-IE" sz="2400" b="1" dirty="0" smtClean="0">
                <a:solidFill>
                  <a:srgbClr val="FF0000"/>
                </a:solidFill>
              </a:rPr>
              <a:t>Future looking  </a:t>
            </a:r>
            <a:r>
              <a:rPr lang="en-IE" sz="2400" dirty="0" smtClean="0"/>
              <a:t>- When new regulations are enacted the majority of  Parishes will fall within receipts &amp; payment accounts thresholds (i.e. under €250,000) but there will be a requirement to have an independent examination</a:t>
            </a:r>
          </a:p>
          <a:p>
            <a:pPr marL="0" indent="0">
              <a:buNone/>
            </a:pPr>
            <a:endParaRPr lang="en-IE" sz="8000" dirty="0"/>
          </a:p>
          <a:p>
            <a:endParaRPr lang="en-IE" dirty="0"/>
          </a:p>
        </p:txBody>
      </p:sp>
    </p:spTree>
    <p:extLst>
      <p:ext uri="{BB962C8B-B14F-4D97-AF65-F5344CB8AC3E}">
        <p14:creationId xmlns:p14="http://schemas.microsoft.com/office/powerpoint/2010/main" val="329200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42FDE4-A7DD-41A7-A0A6-9B649FB43336}" type="slidenum">
              <a:rPr lang="en-US" smtClean="0"/>
              <a:pPr/>
              <a:t>2</a:t>
            </a:fld>
            <a:endParaRPr lang="en-US" dirty="0"/>
          </a:p>
        </p:txBody>
      </p:sp>
      <p:pic>
        <p:nvPicPr>
          <p:cNvPr id="4" name="Picture 3"/>
          <p:cNvPicPr>
            <a:picLocks noChangeAspect="1"/>
          </p:cNvPicPr>
          <p:nvPr/>
        </p:nvPicPr>
        <p:blipFill>
          <a:blip r:embed="rId2"/>
          <a:stretch>
            <a:fillRect/>
          </a:stretch>
        </p:blipFill>
        <p:spPr>
          <a:xfrm>
            <a:off x="893930" y="1135913"/>
            <a:ext cx="7632848" cy="2724290"/>
          </a:xfrm>
          <a:prstGeom prst="rect">
            <a:avLst/>
          </a:prstGeom>
        </p:spPr>
      </p:pic>
      <p:sp>
        <p:nvSpPr>
          <p:cNvPr id="5" name="TextBox 4"/>
          <p:cNvSpPr txBox="1"/>
          <p:nvPr/>
        </p:nvSpPr>
        <p:spPr>
          <a:xfrm>
            <a:off x="893930" y="612693"/>
            <a:ext cx="7776864" cy="523220"/>
          </a:xfrm>
          <a:prstGeom prst="rect">
            <a:avLst/>
          </a:prstGeom>
          <a:noFill/>
        </p:spPr>
        <p:txBody>
          <a:bodyPr wrap="square" rtlCol="0">
            <a:spAutoFit/>
          </a:bodyPr>
          <a:lstStyle/>
          <a:p>
            <a:pPr algn="ctr"/>
            <a:r>
              <a:rPr lang="en-IE" sz="2800" b="1" dirty="0" smtClean="0"/>
              <a:t>Paul Collins – Ecclesiastical Insurance</a:t>
            </a:r>
            <a:endParaRPr lang="en-IE" sz="2800" b="1" dirty="0"/>
          </a:p>
        </p:txBody>
      </p:sp>
      <p:sp>
        <p:nvSpPr>
          <p:cNvPr id="2" name="Rectangle 1"/>
          <p:cNvSpPr/>
          <p:nvPr/>
        </p:nvSpPr>
        <p:spPr>
          <a:xfrm>
            <a:off x="1187624" y="4178975"/>
            <a:ext cx="7056784" cy="1754326"/>
          </a:xfrm>
          <a:prstGeom prst="rect">
            <a:avLst/>
          </a:prstGeom>
        </p:spPr>
        <p:txBody>
          <a:bodyPr wrap="square">
            <a:spAutoFit/>
          </a:bodyPr>
          <a:lstStyle/>
          <a:p>
            <a:pPr>
              <a:spcAft>
                <a:spcPts val="0"/>
              </a:spcAft>
            </a:pPr>
            <a:r>
              <a:rPr lang="en-GB" dirty="0">
                <a:solidFill>
                  <a:srgbClr val="1F497D"/>
                </a:solidFill>
                <a:latin typeface="Calibri" panose="020F0502020204030204" pitchFamily="34" charset="0"/>
                <a:ea typeface="Calibri" panose="020F0502020204030204" pitchFamily="34" charset="0"/>
              </a:rPr>
              <a:t>The contact details for </a:t>
            </a:r>
            <a:r>
              <a:rPr lang="en-GB" dirty="0" smtClean="0">
                <a:solidFill>
                  <a:srgbClr val="1F497D"/>
                </a:solidFill>
                <a:latin typeface="Calibri" panose="020F0502020204030204" pitchFamily="34" charset="0"/>
                <a:ea typeface="Calibri" panose="020F0502020204030204" pitchFamily="34" charset="0"/>
              </a:rPr>
              <a:t>Ecclesiastical </a:t>
            </a:r>
            <a:r>
              <a:rPr lang="en-GB" dirty="0">
                <a:solidFill>
                  <a:srgbClr val="1F497D"/>
                </a:solidFill>
                <a:latin typeface="Calibri" panose="020F0502020204030204" pitchFamily="34" charset="0"/>
                <a:ea typeface="Calibri" panose="020F0502020204030204" pitchFamily="34" charset="0"/>
              </a:rPr>
              <a:t>Church Team are:</a:t>
            </a:r>
            <a:endParaRPr lang="en-IE" sz="2000" dirty="0">
              <a:latin typeface="Times New Roman" panose="02020603050405020304" pitchFamily="18" charset="0"/>
              <a:ea typeface="Calibri" panose="020F0502020204030204" pitchFamily="34" charset="0"/>
            </a:endParaRPr>
          </a:p>
          <a:p>
            <a:pPr>
              <a:spcAft>
                <a:spcPts val="0"/>
              </a:spcAft>
            </a:pPr>
            <a:r>
              <a:rPr lang="en-GB" dirty="0">
                <a:solidFill>
                  <a:srgbClr val="1F497D"/>
                </a:solidFill>
                <a:latin typeface="Calibri" panose="020F0502020204030204" pitchFamily="34" charset="0"/>
                <a:ea typeface="Calibri" panose="020F0502020204030204" pitchFamily="34" charset="0"/>
              </a:rPr>
              <a:t> </a:t>
            </a:r>
            <a:endParaRPr lang="en-IE" sz="2000" dirty="0">
              <a:latin typeface="Times New Roman" panose="02020603050405020304" pitchFamily="18" charset="0"/>
              <a:ea typeface="Calibri" panose="020F0502020204030204" pitchFamily="34" charset="0"/>
            </a:endParaRPr>
          </a:p>
          <a:p>
            <a:pPr>
              <a:spcAft>
                <a:spcPts val="0"/>
              </a:spcAft>
            </a:pPr>
            <a:r>
              <a:rPr lang="en-GB" dirty="0">
                <a:solidFill>
                  <a:srgbClr val="1F497D"/>
                </a:solidFill>
                <a:latin typeface="Calibri" panose="020F0502020204030204" pitchFamily="34" charset="0"/>
                <a:ea typeface="Calibri" panose="020F0502020204030204" pitchFamily="34" charset="0"/>
              </a:rPr>
              <a:t>Stephanie Campbell, Senior </a:t>
            </a:r>
            <a:r>
              <a:rPr lang="en-GB" dirty="0" smtClean="0">
                <a:solidFill>
                  <a:srgbClr val="1F497D"/>
                </a:solidFill>
                <a:latin typeface="Calibri" panose="020F0502020204030204" pitchFamily="34" charset="0"/>
                <a:ea typeface="Calibri" panose="020F0502020204030204" pitchFamily="34" charset="0"/>
              </a:rPr>
              <a:t>Underwriter       </a:t>
            </a:r>
          </a:p>
          <a:p>
            <a:pPr>
              <a:spcAft>
                <a:spcPts val="0"/>
              </a:spcAft>
            </a:pPr>
            <a:r>
              <a:rPr lang="en-GB" dirty="0" err="1" smtClean="0">
                <a:solidFill>
                  <a:srgbClr val="1F497D"/>
                </a:solidFill>
                <a:latin typeface="Calibri" panose="020F0502020204030204" pitchFamily="34" charset="0"/>
                <a:ea typeface="Calibri" panose="020F0502020204030204" pitchFamily="34" charset="0"/>
              </a:rPr>
              <a:t>Ph</a:t>
            </a:r>
            <a:r>
              <a:rPr lang="en-GB" dirty="0">
                <a:solidFill>
                  <a:srgbClr val="1F497D"/>
                </a:solidFill>
                <a:latin typeface="Calibri" panose="020F0502020204030204" pitchFamily="34" charset="0"/>
                <a:ea typeface="Calibri" panose="020F0502020204030204" pitchFamily="34" charset="0"/>
              </a:rPr>
              <a:t>: 01 619 </a:t>
            </a:r>
            <a:r>
              <a:rPr lang="en-GB" dirty="0" smtClean="0">
                <a:solidFill>
                  <a:srgbClr val="1F497D"/>
                </a:solidFill>
                <a:latin typeface="Calibri" panose="020F0502020204030204" pitchFamily="34" charset="0"/>
                <a:ea typeface="Calibri" panose="020F0502020204030204" pitchFamily="34" charset="0"/>
              </a:rPr>
              <a:t>0324</a:t>
            </a:r>
            <a:r>
              <a:rPr lang="en-GB" dirty="0">
                <a:solidFill>
                  <a:srgbClr val="1F497D"/>
                </a:solidFill>
                <a:latin typeface="Calibri" panose="020F0502020204030204" pitchFamily="34" charset="0"/>
                <a:ea typeface="Calibri" panose="020F0502020204030204" pitchFamily="34" charset="0"/>
              </a:rPr>
              <a:t>   </a:t>
            </a:r>
            <a:r>
              <a:rPr lang="en-GB" u="sng" dirty="0">
                <a:solidFill>
                  <a:srgbClr val="1F497D"/>
                </a:solidFill>
                <a:latin typeface="Calibri" panose="020F0502020204030204" pitchFamily="34" charset="0"/>
                <a:ea typeface="Calibri" panose="020F0502020204030204" pitchFamily="34" charset="0"/>
                <a:hlinkClick r:id="rId3"/>
              </a:rPr>
              <a:t>stephanie.campbell@ecclesiastical.com</a:t>
            </a:r>
            <a:endParaRPr lang="en-IE" sz="2000" dirty="0">
              <a:latin typeface="Times New Roman" panose="02020603050405020304" pitchFamily="18" charset="0"/>
              <a:ea typeface="Calibri" panose="020F0502020204030204" pitchFamily="34" charset="0"/>
            </a:endParaRPr>
          </a:p>
          <a:p>
            <a:pPr>
              <a:spcAft>
                <a:spcPts val="0"/>
              </a:spcAft>
            </a:pPr>
            <a:r>
              <a:rPr lang="en-GB" dirty="0">
                <a:solidFill>
                  <a:srgbClr val="1F497D"/>
                </a:solidFill>
                <a:latin typeface="Calibri" panose="020F0502020204030204" pitchFamily="34" charset="0"/>
                <a:ea typeface="Calibri" panose="020F0502020204030204" pitchFamily="34" charset="0"/>
              </a:rPr>
              <a:t>Emma Fitzpatrick, Underwriter </a:t>
            </a:r>
            <a:endParaRPr lang="en-GB" dirty="0" smtClean="0">
              <a:solidFill>
                <a:srgbClr val="1F497D"/>
              </a:solidFill>
              <a:latin typeface="Calibri" panose="020F0502020204030204" pitchFamily="34" charset="0"/>
              <a:ea typeface="Calibri" panose="020F0502020204030204" pitchFamily="34" charset="0"/>
            </a:endParaRPr>
          </a:p>
          <a:p>
            <a:pPr>
              <a:spcAft>
                <a:spcPts val="0"/>
              </a:spcAft>
            </a:pPr>
            <a:r>
              <a:rPr lang="en-GB" dirty="0" err="1" smtClean="0">
                <a:solidFill>
                  <a:srgbClr val="1F497D"/>
                </a:solidFill>
                <a:latin typeface="Calibri" panose="020F0502020204030204" pitchFamily="34" charset="0"/>
                <a:ea typeface="Calibri" panose="020F0502020204030204" pitchFamily="34" charset="0"/>
              </a:rPr>
              <a:t>Ph</a:t>
            </a:r>
            <a:r>
              <a:rPr lang="en-GB" dirty="0">
                <a:solidFill>
                  <a:srgbClr val="1F497D"/>
                </a:solidFill>
                <a:latin typeface="Calibri" panose="020F0502020204030204" pitchFamily="34" charset="0"/>
                <a:ea typeface="Calibri" panose="020F0502020204030204" pitchFamily="34" charset="0"/>
              </a:rPr>
              <a:t>: 01 619 0353 </a:t>
            </a:r>
            <a:r>
              <a:rPr lang="en-GB" u="sng" dirty="0">
                <a:solidFill>
                  <a:srgbClr val="1F497D"/>
                </a:solidFill>
                <a:latin typeface="Calibri" panose="020F0502020204030204" pitchFamily="34" charset="0"/>
                <a:ea typeface="Calibri" panose="020F0502020204030204" pitchFamily="34" charset="0"/>
                <a:hlinkClick r:id="rId4"/>
              </a:rPr>
              <a:t>emma.fitzpatrick@ecclesiastical.com</a:t>
            </a:r>
            <a:endParaRPr lang="en-IE"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60720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0"/>
            <a:ext cx="8948057" cy="624114"/>
          </a:xfrm>
        </p:spPr>
        <p:txBody>
          <a:bodyPr>
            <a:noAutofit/>
          </a:bodyPr>
          <a:lstStyle/>
          <a:p>
            <a:r>
              <a:rPr lang="en-IE" sz="2800" b="1" dirty="0" smtClean="0">
                <a:solidFill>
                  <a:srgbClr val="FF0000"/>
                </a:solidFill>
                <a:latin typeface="+mn-lt"/>
              </a:rPr>
              <a:t>Accrual Accounts</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20</a:t>
            </a:fld>
            <a:endParaRPr lang="en-IE" dirty="0"/>
          </a:p>
        </p:txBody>
      </p:sp>
      <p:sp>
        <p:nvSpPr>
          <p:cNvPr id="3" name="Content Placeholder 2"/>
          <p:cNvSpPr>
            <a:spLocks noGrp="1"/>
          </p:cNvSpPr>
          <p:nvPr>
            <p:ph sz="quarter" idx="1"/>
          </p:nvPr>
        </p:nvSpPr>
        <p:spPr>
          <a:xfrm>
            <a:off x="195945" y="620688"/>
            <a:ext cx="8742591" cy="5892800"/>
          </a:xfrm>
        </p:spPr>
        <p:txBody>
          <a:bodyPr>
            <a:normAutofit/>
          </a:bodyPr>
          <a:lstStyle/>
          <a:p>
            <a:pPr marL="0" indent="0">
              <a:buNone/>
            </a:pPr>
            <a:endParaRPr lang="en-IE" sz="2400" dirty="0" smtClean="0"/>
          </a:p>
          <a:p>
            <a:pPr>
              <a:buFont typeface="Courier New" panose="02070309020205020404" pitchFamily="49" charset="0"/>
              <a:buChar char="o"/>
            </a:pPr>
            <a:r>
              <a:rPr lang="en-IE" sz="2400" dirty="0" smtClean="0"/>
              <a:t>Here </a:t>
            </a:r>
            <a:r>
              <a:rPr lang="en-IE" sz="2400" dirty="0"/>
              <a:t>the income or </a:t>
            </a:r>
            <a:r>
              <a:rPr lang="en-IE" sz="2400" dirty="0" smtClean="0"/>
              <a:t>expense </a:t>
            </a:r>
            <a:r>
              <a:rPr lang="en-IE" sz="2400" dirty="0"/>
              <a:t>of a particular activity is </a:t>
            </a:r>
            <a:r>
              <a:rPr lang="en-IE" sz="2400" dirty="0" smtClean="0"/>
              <a:t>accounted for </a:t>
            </a:r>
            <a:r>
              <a:rPr lang="en-IE" sz="2400" dirty="0"/>
              <a:t>when </a:t>
            </a:r>
            <a:r>
              <a:rPr lang="en-IE" sz="2400" b="1" dirty="0"/>
              <a:t>the liability is incurred </a:t>
            </a:r>
            <a:r>
              <a:rPr lang="en-IE" sz="2400" dirty="0"/>
              <a:t>or when there is </a:t>
            </a:r>
            <a:r>
              <a:rPr lang="en-IE" sz="2400" b="1" dirty="0"/>
              <a:t>an entitlement to certain </a:t>
            </a:r>
            <a:r>
              <a:rPr lang="en-IE" sz="2400" b="1" dirty="0" smtClean="0"/>
              <a:t>income</a:t>
            </a:r>
          </a:p>
          <a:p>
            <a:pPr>
              <a:buFont typeface="Courier New" panose="02070309020205020404" pitchFamily="49" charset="0"/>
              <a:buChar char="o"/>
            </a:pPr>
            <a:endParaRPr lang="en-IE" sz="2400" b="1" dirty="0" smtClean="0"/>
          </a:p>
          <a:p>
            <a:pPr>
              <a:buFont typeface="Courier New" panose="02070309020205020404" pitchFamily="49" charset="0"/>
              <a:buChar char="o"/>
            </a:pPr>
            <a:r>
              <a:rPr lang="en-IE" sz="2400" dirty="0" smtClean="0"/>
              <a:t>Uses the concept of accruals to account for expenses not paid – but the work was completed in the financial period  e.g. repairs work carried out  but not invoiced would be accrued into the financial statements</a:t>
            </a:r>
          </a:p>
          <a:p>
            <a:pPr>
              <a:buFont typeface="Courier New" panose="02070309020205020404" pitchFamily="49" charset="0"/>
              <a:buChar char="o"/>
            </a:pPr>
            <a:endParaRPr lang="en-IE" sz="2400" dirty="0" smtClean="0"/>
          </a:p>
          <a:p>
            <a:pPr>
              <a:buFont typeface="Courier New" panose="02070309020205020404" pitchFamily="49" charset="0"/>
              <a:buChar char="o"/>
            </a:pPr>
            <a:r>
              <a:rPr lang="en-IE" sz="2400" dirty="0" smtClean="0"/>
              <a:t>Uses the concept of prepayments to bring in income not received but due in the financial period e.g. donation made on 31st December not received until next accounting period would be taken into the financial statements as a prepayment</a:t>
            </a:r>
            <a:endParaRPr lang="en-IE" sz="2400" dirty="0"/>
          </a:p>
          <a:p>
            <a:pPr marL="0" indent="0">
              <a:buNone/>
            </a:pPr>
            <a:endParaRPr lang="en-IE" sz="8000" dirty="0"/>
          </a:p>
          <a:p>
            <a:endParaRPr lang="en-IE" dirty="0"/>
          </a:p>
        </p:txBody>
      </p:sp>
    </p:spTree>
    <p:extLst>
      <p:ext uri="{BB962C8B-B14F-4D97-AF65-F5344CB8AC3E}">
        <p14:creationId xmlns:p14="http://schemas.microsoft.com/office/powerpoint/2010/main" val="2867847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188640"/>
            <a:ext cx="8948057" cy="792088"/>
          </a:xfrm>
        </p:spPr>
        <p:txBody>
          <a:bodyPr>
            <a:noAutofit/>
          </a:bodyPr>
          <a:lstStyle/>
          <a:p>
            <a:r>
              <a:rPr lang="en-IE" sz="2400" b="1" dirty="0" smtClean="0">
                <a:solidFill>
                  <a:srgbClr val="FF0000"/>
                </a:solidFill>
                <a:latin typeface="+mn-lt"/>
              </a:rPr>
              <a:t>Parish, Group or Union – what unit do we prepare accounts for?</a:t>
            </a:r>
            <a:endParaRPr lang="en-IE" sz="24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21</a:t>
            </a:fld>
            <a:endParaRPr lang="en-IE"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77087045"/>
              </p:ext>
            </p:extLst>
          </p:nvPr>
        </p:nvGraphicFramePr>
        <p:xfrm>
          <a:off x="323529" y="1124744"/>
          <a:ext cx="8640960" cy="4968552"/>
        </p:xfrm>
        <a:graphic>
          <a:graphicData uri="http://schemas.openxmlformats.org/drawingml/2006/table">
            <a:tbl>
              <a:tblPr firstRow="1" bandRow="1">
                <a:tableStyleId>{5C22544A-7EE6-4342-B048-85BDC9FD1C3A}</a:tableStyleId>
              </a:tblPr>
              <a:tblGrid>
                <a:gridCol w="2880320"/>
                <a:gridCol w="2664295"/>
                <a:gridCol w="3096345"/>
              </a:tblGrid>
              <a:tr h="428222">
                <a:tc>
                  <a:txBody>
                    <a:bodyPr/>
                    <a:lstStyle/>
                    <a:p>
                      <a:r>
                        <a:rPr lang="en-IE" dirty="0" smtClean="0"/>
                        <a:t>Entity</a:t>
                      </a:r>
                      <a:endParaRPr lang="en-IE" dirty="0"/>
                    </a:p>
                  </a:txBody>
                  <a:tcPr/>
                </a:tc>
                <a:tc>
                  <a:txBody>
                    <a:bodyPr/>
                    <a:lstStyle/>
                    <a:p>
                      <a:r>
                        <a:rPr lang="en-IE" dirty="0" smtClean="0"/>
                        <a:t>Select Vestry</a:t>
                      </a:r>
                      <a:endParaRPr lang="en-IE" dirty="0"/>
                    </a:p>
                  </a:txBody>
                  <a:tcPr/>
                </a:tc>
                <a:tc>
                  <a:txBody>
                    <a:bodyPr/>
                    <a:lstStyle/>
                    <a:p>
                      <a:r>
                        <a:rPr lang="en-IE" dirty="0" smtClean="0"/>
                        <a:t>Prepare</a:t>
                      </a:r>
                      <a:endParaRPr lang="en-IE" dirty="0"/>
                    </a:p>
                  </a:txBody>
                  <a:tcPr/>
                </a:tc>
              </a:tr>
              <a:tr h="1161480">
                <a:tc>
                  <a:txBody>
                    <a:bodyPr/>
                    <a:lstStyle/>
                    <a:p>
                      <a:r>
                        <a:rPr lang="en-IE" sz="2000" dirty="0" smtClean="0"/>
                        <a:t>Single</a:t>
                      </a:r>
                      <a:r>
                        <a:rPr lang="en-IE" sz="2000" baseline="0" dirty="0" smtClean="0"/>
                        <a:t> Parish with a CRN number</a:t>
                      </a:r>
                      <a:endParaRPr lang="en-IE" sz="2000" dirty="0"/>
                    </a:p>
                  </a:txBody>
                  <a:tcPr/>
                </a:tc>
                <a:tc>
                  <a:txBody>
                    <a:bodyPr/>
                    <a:lstStyle/>
                    <a:p>
                      <a:r>
                        <a:rPr lang="en-IE" sz="2000" dirty="0" smtClean="0"/>
                        <a:t>One Select  Vestry - registered </a:t>
                      </a:r>
                      <a:r>
                        <a:rPr lang="en-IE" sz="2000" baseline="0" dirty="0" smtClean="0"/>
                        <a:t>as one charity with CRA</a:t>
                      </a:r>
                      <a:endParaRPr lang="en-IE" sz="2000" dirty="0"/>
                    </a:p>
                  </a:txBody>
                  <a:tcPr/>
                </a:tc>
                <a:tc>
                  <a:txBody>
                    <a:bodyPr/>
                    <a:lstStyle/>
                    <a:p>
                      <a:r>
                        <a:rPr lang="en-IE" sz="2000" dirty="0" smtClean="0"/>
                        <a:t>Prepare</a:t>
                      </a:r>
                      <a:r>
                        <a:rPr lang="en-IE" sz="2000" baseline="0" dirty="0" smtClean="0"/>
                        <a:t> financial statements for the single parish</a:t>
                      </a:r>
                      <a:endParaRPr lang="en-IE" sz="2000" dirty="0"/>
                    </a:p>
                  </a:txBody>
                  <a:tcPr/>
                </a:tc>
              </a:tr>
              <a:tr h="1513443">
                <a:tc>
                  <a:txBody>
                    <a:bodyPr/>
                    <a:lstStyle/>
                    <a:p>
                      <a:r>
                        <a:rPr lang="en-IE" sz="2000" dirty="0" smtClean="0"/>
                        <a:t>Group of Parishes each with their own CRN number</a:t>
                      </a:r>
                      <a:endParaRPr lang="en-IE" sz="2000" dirty="0"/>
                    </a:p>
                  </a:txBody>
                  <a:tcPr/>
                </a:tc>
                <a:tc>
                  <a:txBody>
                    <a:bodyPr/>
                    <a:lstStyle/>
                    <a:p>
                      <a:r>
                        <a:rPr lang="en-IE" sz="2000" dirty="0" smtClean="0"/>
                        <a:t>Each Parish in Group will  have</a:t>
                      </a:r>
                      <a:r>
                        <a:rPr lang="en-IE" sz="2000" baseline="0" dirty="0" smtClean="0"/>
                        <a:t> Select Vestry and each Parish in group will be registered with the CRA</a:t>
                      </a:r>
                      <a:endParaRPr lang="en-IE" sz="2000" dirty="0"/>
                    </a:p>
                  </a:txBody>
                  <a:tcPr/>
                </a:tc>
                <a:tc>
                  <a:txBody>
                    <a:bodyPr/>
                    <a:lstStyle/>
                    <a:p>
                      <a:r>
                        <a:rPr lang="en-IE" sz="2000" dirty="0" smtClean="0"/>
                        <a:t>Prepare financial statements</a:t>
                      </a:r>
                      <a:r>
                        <a:rPr lang="en-IE" sz="2000" baseline="0" dirty="0" smtClean="0"/>
                        <a:t> for each Parish within the Group </a:t>
                      </a:r>
                      <a:endParaRPr lang="en-IE" sz="2000" dirty="0"/>
                    </a:p>
                  </a:txBody>
                  <a:tcPr/>
                </a:tc>
              </a:tr>
              <a:tr h="1865407">
                <a:tc>
                  <a:txBody>
                    <a:bodyPr/>
                    <a:lstStyle/>
                    <a:p>
                      <a:r>
                        <a:rPr lang="en-IE" sz="2000" dirty="0" smtClean="0"/>
                        <a:t>Union of Parishes which are all registered under the one CRN</a:t>
                      </a:r>
                      <a:r>
                        <a:rPr lang="en-IE" sz="2000" baseline="0" dirty="0" smtClean="0"/>
                        <a:t> number</a:t>
                      </a:r>
                      <a:endParaRPr lang="en-IE" sz="2000" dirty="0"/>
                    </a:p>
                  </a:txBody>
                  <a:tcPr/>
                </a:tc>
                <a:tc>
                  <a:txBody>
                    <a:bodyPr/>
                    <a:lstStyle/>
                    <a:p>
                      <a:r>
                        <a:rPr lang="en-IE" sz="2000" dirty="0" smtClean="0"/>
                        <a:t>The Union will have one Select Vestry and will be registered as one unit with CRA</a:t>
                      </a:r>
                      <a:endParaRPr lang="en-IE" sz="2000" dirty="0"/>
                    </a:p>
                  </a:txBody>
                  <a:tcPr/>
                </a:tc>
                <a:tc>
                  <a:txBody>
                    <a:bodyPr/>
                    <a:lstStyle/>
                    <a:p>
                      <a:r>
                        <a:rPr lang="en-IE" sz="2000" dirty="0" smtClean="0"/>
                        <a:t>Prepare one set of financial statements for the Union of Parishes - may mean</a:t>
                      </a:r>
                      <a:r>
                        <a:rPr lang="en-IE" sz="2000" baseline="0" dirty="0" smtClean="0"/>
                        <a:t> separate Parish accounts will be consolidated into one set of  FS</a:t>
                      </a:r>
                      <a:endParaRPr lang="en-IE" sz="2000" dirty="0"/>
                    </a:p>
                  </a:txBody>
                  <a:tcPr/>
                </a:tc>
              </a:tr>
            </a:tbl>
          </a:graphicData>
        </a:graphic>
      </p:graphicFrame>
    </p:spTree>
    <p:extLst>
      <p:ext uri="{BB962C8B-B14F-4D97-AF65-F5344CB8AC3E}">
        <p14:creationId xmlns:p14="http://schemas.microsoft.com/office/powerpoint/2010/main" val="1941828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933056"/>
            <a:ext cx="6400800" cy="2277244"/>
          </a:xfrm>
        </p:spPr>
        <p:txBody>
          <a:bodyPr>
            <a:normAutofit/>
          </a:bodyPr>
          <a:lstStyle/>
          <a:p>
            <a:r>
              <a:rPr lang="en-IE" sz="2400" dirty="0"/>
              <a:t>Types of funds</a:t>
            </a:r>
            <a:br>
              <a:rPr lang="en-IE" sz="2400" dirty="0"/>
            </a:br>
            <a:r>
              <a:rPr lang="en-IE" sz="2400" dirty="0"/>
              <a:t>Balance Sheet or Statement of Assets &amp; Liabilities</a:t>
            </a:r>
            <a:br>
              <a:rPr lang="en-IE" sz="2400" dirty="0"/>
            </a:br>
            <a:r>
              <a:rPr lang="en-IE" sz="2400" dirty="0"/>
              <a:t>Church Property </a:t>
            </a:r>
            <a:br>
              <a:rPr lang="en-IE" sz="2400" dirty="0"/>
            </a:br>
            <a:r>
              <a:rPr lang="en-IE" sz="2400" dirty="0"/>
              <a:t>Parish Investments</a:t>
            </a:r>
            <a:endParaRPr lang="en-IE" dirty="0"/>
          </a:p>
        </p:txBody>
      </p:sp>
      <p:sp>
        <p:nvSpPr>
          <p:cNvPr id="4" name="Slide Number Placeholder 3"/>
          <p:cNvSpPr>
            <a:spLocks noGrp="1"/>
          </p:cNvSpPr>
          <p:nvPr>
            <p:ph type="sldNum" sz="quarter" idx="12"/>
          </p:nvPr>
        </p:nvSpPr>
        <p:spPr/>
        <p:txBody>
          <a:bodyPr/>
          <a:lstStyle/>
          <a:p>
            <a:fld id="{6F42FDE4-A7DD-41A7-A0A6-9B649FB43336}" type="slidenum">
              <a:rPr lang="en-US" smtClean="0"/>
              <a:pPr/>
              <a:t>22</a:t>
            </a:fld>
            <a:endParaRPr lang="en-US" dirty="0"/>
          </a:p>
        </p:txBody>
      </p:sp>
      <p:sp>
        <p:nvSpPr>
          <p:cNvPr id="5" name="Title 4"/>
          <p:cNvSpPr>
            <a:spLocks noGrp="1"/>
          </p:cNvSpPr>
          <p:nvPr>
            <p:ph type="ctrTitle"/>
          </p:nvPr>
        </p:nvSpPr>
        <p:spPr>
          <a:xfrm>
            <a:off x="467544" y="1268760"/>
            <a:ext cx="8229600" cy="2088232"/>
          </a:xfrm>
        </p:spPr>
        <p:txBody>
          <a:bodyPr>
            <a:normAutofit/>
          </a:bodyPr>
          <a:lstStyle/>
          <a:p>
            <a:r>
              <a:rPr lang="en-IE" sz="2700" dirty="0" smtClean="0"/>
              <a:t>Transitioning – what to include in your Parish accounts?</a:t>
            </a:r>
            <a:endParaRPr lang="en-IE" sz="2700" dirty="0"/>
          </a:p>
        </p:txBody>
      </p:sp>
    </p:spTree>
    <p:extLst>
      <p:ext uri="{BB962C8B-B14F-4D97-AF65-F5344CB8AC3E}">
        <p14:creationId xmlns:p14="http://schemas.microsoft.com/office/powerpoint/2010/main" val="3112092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0"/>
            <a:ext cx="8948057" cy="624114"/>
          </a:xfrm>
        </p:spPr>
        <p:txBody>
          <a:bodyPr>
            <a:noAutofit/>
          </a:bodyPr>
          <a:lstStyle/>
          <a:p>
            <a:r>
              <a:rPr lang="en-IE" sz="2800" b="1" dirty="0" smtClean="0">
                <a:solidFill>
                  <a:srgbClr val="FF0000"/>
                </a:solidFill>
                <a:latin typeface="+mn-lt"/>
              </a:rPr>
              <a:t>Restricted and Unrestricted Funds</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23</a:t>
            </a:fld>
            <a:endParaRPr lang="en-IE" dirty="0"/>
          </a:p>
        </p:txBody>
      </p:sp>
      <p:sp>
        <p:nvSpPr>
          <p:cNvPr id="3" name="Content Placeholder 2"/>
          <p:cNvSpPr>
            <a:spLocks noGrp="1"/>
          </p:cNvSpPr>
          <p:nvPr>
            <p:ph sz="quarter" idx="1"/>
          </p:nvPr>
        </p:nvSpPr>
        <p:spPr>
          <a:xfrm>
            <a:off x="200027" y="754743"/>
            <a:ext cx="8802461" cy="5338553"/>
          </a:xfrm>
        </p:spPr>
        <p:txBody>
          <a:bodyPr>
            <a:normAutofit/>
          </a:bodyPr>
          <a:lstStyle/>
          <a:p>
            <a:pPr marL="0" indent="0">
              <a:buNone/>
            </a:pPr>
            <a:r>
              <a:rPr lang="en-IE" b="1" u="sng" dirty="0" smtClean="0"/>
              <a:t>Restricted </a:t>
            </a:r>
            <a:r>
              <a:rPr lang="en-IE" b="1" u="sng" dirty="0"/>
              <a:t>Funds</a:t>
            </a:r>
          </a:p>
          <a:p>
            <a:pPr marL="0" indent="0">
              <a:buNone/>
            </a:pPr>
            <a:r>
              <a:rPr lang="en-IE" dirty="0"/>
              <a:t>Funds received </a:t>
            </a:r>
            <a:r>
              <a:rPr lang="en-IE" dirty="0" smtClean="0"/>
              <a:t>for a specific appeal and which can only be used for that specific purpose – </a:t>
            </a:r>
            <a:r>
              <a:rPr lang="en-IE" dirty="0"/>
              <a:t>Church roof repair fund  </a:t>
            </a:r>
          </a:p>
          <a:p>
            <a:pPr marL="0" indent="0">
              <a:buNone/>
            </a:pPr>
            <a:endParaRPr lang="en-IE" u="sng" dirty="0"/>
          </a:p>
          <a:p>
            <a:pPr marL="0" indent="0">
              <a:buNone/>
            </a:pPr>
            <a:r>
              <a:rPr lang="en-IE" b="1" u="sng" dirty="0"/>
              <a:t>Unrestricted Funds</a:t>
            </a:r>
          </a:p>
          <a:p>
            <a:pPr marL="0" indent="0">
              <a:buNone/>
            </a:pPr>
            <a:r>
              <a:rPr lang="en-IE" dirty="0"/>
              <a:t>Income arising which can be used for general Parish purposes</a:t>
            </a:r>
          </a:p>
          <a:p>
            <a:pPr marL="0" indent="0">
              <a:buNone/>
            </a:pPr>
            <a:endParaRPr lang="en-IE" u="sng" dirty="0">
              <a:solidFill>
                <a:schemeClr val="accent1">
                  <a:lumMod val="75000"/>
                </a:schemeClr>
              </a:solidFill>
            </a:endParaRPr>
          </a:p>
          <a:p>
            <a:pPr marL="0" indent="0">
              <a:buNone/>
            </a:pPr>
            <a:r>
              <a:rPr lang="en-IE" b="1" u="sng" dirty="0" smtClean="0"/>
              <a:t>Endowment  Funds</a:t>
            </a:r>
          </a:p>
          <a:p>
            <a:pPr marL="0" indent="0">
              <a:buNone/>
            </a:pPr>
            <a:r>
              <a:rPr lang="en-IE" dirty="0" smtClean="0"/>
              <a:t>Funds donated or bequest  made which can be either restricted or unrestricted and either permanent or expendable.</a:t>
            </a:r>
            <a:endParaRPr lang="en-IE" dirty="0"/>
          </a:p>
        </p:txBody>
      </p:sp>
    </p:spTree>
    <p:extLst>
      <p:ext uri="{BB962C8B-B14F-4D97-AF65-F5344CB8AC3E}">
        <p14:creationId xmlns:p14="http://schemas.microsoft.com/office/powerpoint/2010/main" val="2524011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42FDE4-A7DD-41A7-A0A6-9B649FB43336}" type="slidenum">
              <a:rPr lang="en-US" smtClean="0"/>
              <a:pPr/>
              <a:t>24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096019577"/>
              </p:ext>
            </p:extLst>
          </p:nvPr>
        </p:nvGraphicFramePr>
        <p:xfrm>
          <a:off x="146304" y="980726"/>
          <a:ext cx="8997695" cy="4224528"/>
        </p:xfrm>
        <a:graphic>
          <a:graphicData uri="http://schemas.openxmlformats.org/drawingml/2006/table">
            <a:tbl>
              <a:tblPr firstRow="1" firstCol="1" lastRow="1" lastCol="1" bandRow="1" bandCol="1"/>
              <a:tblGrid>
                <a:gridCol w="2738428"/>
                <a:gridCol w="625928"/>
                <a:gridCol w="1342983"/>
                <a:gridCol w="143592"/>
                <a:gridCol w="1079167"/>
                <a:gridCol w="220643"/>
                <a:gridCol w="738710"/>
                <a:gridCol w="235221"/>
                <a:gridCol w="826190"/>
                <a:gridCol w="220643"/>
                <a:gridCol w="826190"/>
              </a:tblGrid>
              <a:tr h="916644">
                <a:tc>
                  <a:txBody>
                    <a:bodyPr/>
                    <a:lstStyle/>
                    <a:p>
                      <a:pPr marL="90170" indent="-90170">
                        <a:lnSpc>
                          <a:spcPct val="105000"/>
                        </a:lnSpc>
                        <a:spcAft>
                          <a:spcPts val="0"/>
                        </a:spcAft>
                      </a:pPr>
                      <a:r>
                        <a:rPr lang="en-US" sz="1200" b="1"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ctr">
                        <a:lnSpc>
                          <a:spcPct val="105000"/>
                        </a:lnSpc>
                        <a:spcAft>
                          <a:spcPts val="0"/>
                        </a:spcAft>
                      </a:pPr>
                      <a:r>
                        <a:rPr lang="en-US" sz="1200" b="1" spc="-20"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200" b="1" spc="-20"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spc="-20"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200" b="1" spc="-20"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spc="-30" dirty="0">
                          <a:effectLst/>
                          <a:latin typeface="Calibri" panose="020F0502020204030204" pitchFamily="34" charset="0"/>
                          <a:ea typeface="Times New Roman" panose="02020603050405020304" pitchFamily="18" charset="0"/>
                          <a:cs typeface="Times New Roman" panose="02020603050405020304" pitchFamily="18" charset="0"/>
                        </a:rPr>
                        <a:t>Note</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spc="-30" dirty="0">
                          <a:effectLst/>
                          <a:latin typeface="Calibri" panose="020F0502020204030204" pitchFamily="34" charset="0"/>
                          <a:ea typeface="Times New Roman" panose="02020603050405020304" pitchFamily="18" charset="0"/>
                          <a:cs typeface="Times New Roman" panose="02020603050405020304" pitchFamily="18" charset="0"/>
                        </a:rPr>
                        <a:t>Unrestricted</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Funds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20xx</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Restricted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Funds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20xx</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spc="-10" dirty="0">
                          <a:effectLst/>
                          <a:latin typeface="Calibri" panose="020F0502020204030204" pitchFamily="34" charset="0"/>
                          <a:ea typeface="Times New Roman" panose="02020603050405020304" pitchFamily="18" charset="0"/>
                          <a:cs typeface="Times New Roman" panose="02020603050405020304" pitchFamily="18" charset="0"/>
                        </a:rPr>
                        <a:t>Endowment</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Funds</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20xx</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Total</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20xx</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Total</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20xy</a:t>
                      </a:r>
                      <a:br>
                        <a:rPr lang="en-US" sz="12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366657">
                <a:tc>
                  <a:txBody>
                    <a:bodyPr/>
                    <a:lstStyle/>
                    <a:p>
                      <a:pPr marL="90170" indent="-90170">
                        <a:lnSpc>
                          <a:spcPct val="105000"/>
                        </a:lnSpc>
                        <a:spcAft>
                          <a:spcPts val="0"/>
                        </a:spcAft>
                      </a:pPr>
                      <a:r>
                        <a:rPr lang="en-US" sz="1200" b="1" u="sng" dirty="0">
                          <a:effectLst/>
                          <a:latin typeface="Calibri" panose="020F0502020204030204" pitchFamily="34" charset="0"/>
                          <a:ea typeface="Times New Roman" panose="02020603050405020304" pitchFamily="18" charset="0"/>
                          <a:cs typeface="Times New Roman" panose="02020603050405020304" pitchFamily="18" charset="0"/>
                        </a:rPr>
                        <a:t>Receipts</a:t>
                      </a:r>
                      <a:endParaRPr lang="en-IE" sz="1200" dirty="0">
                        <a:effectLst/>
                        <a:latin typeface="Times New Roman" panose="02020603050405020304" pitchFamily="18" charset="0"/>
                        <a:ea typeface="Times New Roman" panose="02020603050405020304" pitchFamily="18" charset="0"/>
                      </a:endParaRPr>
                    </a:p>
                    <a:p>
                      <a:pPr marL="90170" indent="-90170">
                        <a:lnSpc>
                          <a:spcPct val="105000"/>
                        </a:lnSpc>
                        <a:spcAft>
                          <a:spcPts val="0"/>
                        </a:spcAft>
                      </a:pPr>
                      <a:r>
                        <a:rPr lang="en-US" sz="1200" u="none" strike="no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366657">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Donations &amp; plate collection</a:t>
                      </a:r>
                      <a:endParaRPr lang="en-IE" sz="1200" b="1" dirty="0">
                        <a:effectLst/>
                        <a:latin typeface="Times New Roman" panose="02020603050405020304" pitchFamily="18" charset="0"/>
                        <a:ea typeface="Times New Roman" panose="02020603050405020304" pitchFamily="18" charset="0"/>
                      </a:endParaRPr>
                    </a:p>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Proceeds from Fund Raising Events </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183329">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Legacies</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183329">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Bank &amp; Deposit interest</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183329">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Investment income</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FFFFFF"/>
                      </a:solidFill>
                      <a:prstDash val="solid"/>
                      <a:round/>
                      <a:headEnd type="none" w="med" len="med"/>
                      <a:tailEnd type="none" w="med" len="med"/>
                    </a:lnB>
                  </a:tcPr>
                </a:tc>
              </a:tr>
              <a:tr h="183329">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Rental of premises</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FFFFFF"/>
                      </a:solidFill>
                      <a:prstDash val="solid"/>
                      <a:round/>
                      <a:headEnd type="none" w="med" len="med"/>
                      <a:tailEnd type="none" w="med" len="med"/>
                    </a:lnT>
                    <a:lnB>
                      <a:noFill/>
                    </a:lnB>
                  </a:tcPr>
                </a:tc>
              </a:tr>
              <a:tr h="183329">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Sale of assets</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183329">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Sale of investments</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183329">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Grants</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183329">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Receipts from General Trustees</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366657">
                <a:tc>
                  <a:txBody>
                    <a:bodyPr/>
                    <a:lstStyle/>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Other Receipts</a:t>
                      </a:r>
                      <a:endParaRPr lang="en-IE" sz="1200" b="1" dirty="0">
                        <a:effectLst/>
                        <a:latin typeface="Times New Roman" panose="02020603050405020304" pitchFamily="18" charset="0"/>
                        <a:ea typeface="Times New Roman" panose="02020603050405020304" pitchFamily="18" charset="0"/>
                      </a:endParaRPr>
                    </a:p>
                    <a:p>
                      <a:pPr marL="270510" indent="-90170">
                        <a:lnSpc>
                          <a:spcPct val="105000"/>
                        </a:lnSpc>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Receipts from Parish </a:t>
                      </a:r>
                      <a:r>
                        <a:rPr lang="en-US" sz="1200" b="1" dirty="0" err="1">
                          <a:effectLst/>
                          <a:latin typeface="Calibri" panose="020F0502020204030204" pitchFamily="34" charset="0"/>
                          <a:ea typeface="Times New Roman" panose="02020603050405020304" pitchFamily="18" charset="0"/>
                          <a:cs typeface="Times New Roman" panose="02020603050405020304" pitchFamily="18" charset="0"/>
                        </a:rPr>
                        <a:t>Organisation’s</a:t>
                      </a:r>
                      <a:endParaRPr lang="en-IE" sz="1200" b="1"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r>
              <a:tr h="183329">
                <a:tc>
                  <a:txBody>
                    <a:bodyPr/>
                    <a:lstStyle/>
                    <a:p>
                      <a:pPr marL="270510" indent="-90170">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nchor="b">
                    <a:lnL>
                      <a:noFill/>
                    </a:lnL>
                    <a:lnR>
                      <a:noFill/>
                    </a:lnR>
                    <a:lnT>
                      <a:noFill/>
                    </a:lnT>
                    <a:lnB>
                      <a:noFill/>
                    </a:lnB>
                  </a:tcPr>
                </a:tc>
                <a:tc>
                  <a:txBody>
                    <a:bodyPr/>
                    <a:lstStyle/>
                    <a:p>
                      <a:pPr algn="ct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w="12700" cap="flat" cmpd="sng" algn="ctr">
                      <a:solidFill>
                        <a:srgbClr val="000000"/>
                      </a:solidFill>
                      <a:prstDash val="solid"/>
                      <a:round/>
                      <a:headEnd type="none" w="med" len="med"/>
                      <a:tailEnd type="none" w="med" len="med"/>
                    </a:lnB>
                  </a:tcPr>
                </a:tc>
              </a:tr>
              <a:tr h="183329">
                <a:tc>
                  <a:txBody>
                    <a:bodyPr/>
                    <a:lstStyle/>
                    <a:p>
                      <a:pPr marL="90170" indent="-90170">
                        <a:lnSpc>
                          <a:spcPct val="105000"/>
                        </a:lnSpc>
                        <a:spcAft>
                          <a:spcPts val="0"/>
                        </a:spcAft>
                      </a:pPr>
                      <a:r>
                        <a:rPr lang="en-US" sz="1200" b="1" u="sng" dirty="0">
                          <a:effectLst/>
                          <a:latin typeface="Calibri" panose="020F0502020204030204" pitchFamily="34" charset="0"/>
                          <a:ea typeface="Times New Roman" panose="02020603050405020304" pitchFamily="18" charset="0"/>
                          <a:cs typeface="Times New Roman" panose="02020603050405020304" pitchFamily="18" charset="0"/>
                        </a:rPr>
                        <a:t>Total Receipts</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329">
                <a:tc>
                  <a:txBody>
                    <a:bodyPr/>
                    <a:lstStyle/>
                    <a:p>
                      <a:pPr marL="270510" indent="-90170">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ct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05000"/>
                        </a:lnSpc>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25400" marR="25400" marT="0" marB="0">
                    <a:lnL>
                      <a:noFill/>
                    </a:lnL>
                    <a:lnR>
                      <a:noFill/>
                    </a:lnR>
                    <a:lnT>
                      <a:noFill/>
                    </a:lnT>
                    <a:lnB>
                      <a:noFill/>
                    </a:lnB>
                  </a:tcPr>
                </a:tc>
                <a:tc>
                  <a:txBody>
                    <a:bodyPr/>
                    <a:lstStyle/>
                    <a:p>
                      <a:pPr algn="r">
                        <a:lnSpc>
                          <a:spcPct val="105000"/>
                        </a:lnSpc>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25400" marR="2540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2" name="TextBox 1"/>
          <p:cNvSpPr txBox="1"/>
          <p:nvPr/>
        </p:nvSpPr>
        <p:spPr>
          <a:xfrm>
            <a:off x="603504" y="5445224"/>
            <a:ext cx="8144959" cy="584775"/>
          </a:xfrm>
          <a:prstGeom prst="rect">
            <a:avLst/>
          </a:prstGeom>
          <a:noFill/>
        </p:spPr>
        <p:txBody>
          <a:bodyPr wrap="square" rtlCol="0">
            <a:spAutoFit/>
          </a:bodyPr>
          <a:lstStyle/>
          <a:p>
            <a:pPr algn="ctr"/>
            <a:r>
              <a:rPr lang="en-IE" sz="3200" dirty="0" smtClean="0">
                <a:solidFill>
                  <a:srgbClr val="FF0000"/>
                </a:solidFill>
              </a:rPr>
              <a:t>Example of receipts and payments accounts by fund</a:t>
            </a:r>
            <a:endParaRPr lang="en-IE" sz="3200" dirty="0">
              <a:solidFill>
                <a:srgbClr val="FF0000"/>
              </a:solidFill>
            </a:endParaRPr>
          </a:p>
        </p:txBody>
      </p:sp>
    </p:spTree>
    <p:extLst>
      <p:ext uri="{BB962C8B-B14F-4D97-AF65-F5344CB8AC3E}">
        <p14:creationId xmlns:p14="http://schemas.microsoft.com/office/powerpoint/2010/main" val="178726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7" y="130629"/>
            <a:ext cx="8948057" cy="624114"/>
          </a:xfrm>
        </p:spPr>
        <p:txBody>
          <a:bodyPr>
            <a:noAutofit/>
          </a:bodyPr>
          <a:lstStyle/>
          <a:p>
            <a:r>
              <a:rPr lang="en-IE" sz="2800" b="1" dirty="0" smtClean="0">
                <a:solidFill>
                  <a:srgbClr val="FF0000"/>
                </a:solidFill>
                <a:latin typeface="+mn-lt"/>
              </a:rPr>
              <a:t>Statement of Assets &amp; Liabilities and Balance Sheet</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25</a:t>
            </a:fld>
            <a:endParaRPr lang="en-IE" dirty="0"/>
          </a:p>
        </p:txBody>
      </p:sp>
      <p:sp>
        <p:nvSpPr>
          <p:cNvPr id="3" name="Content Placeholder 2"/>
          <p:cNvSpPr>
            <a:spLocks noGrp="1"/>
          </p:cNvSpPr>
          <p:nvPr>
            <p:ph sz="quarter" idx="1"/>
          </p:nvPr>
        </p:nvSpPr>
        <p:spPr>
          <a:xfrm>
            <a:off x="200027" y="754743"/>
            <a:ext cx="8802461" cy="5892800"/>
          </a:xfrm>
        </p:spPr>
        <p:txBody>
          <a:bodyPr>
            <a:normAutofit/>
          </a:bodyPr>
          <a:lstStyle/>
          <a:p>
            <a:pPr marL="0" indent="0">
              <a:buNone/>
            </a:pPr>
            <a:r>
              <a:rPr lang="en-IE" sz="2000" dirty="0"/>
              <a:t>Most Parishes </a:t>
            </a:r>
            <a:r>
              <a:rPr lang="en-IE" sz="2000" dirty="0" smtClean="0"/>
              <a:t>won’t have produced </a:t>
            </a:r>
            <a:r>
              <a:rPr lang="en-IE" sz="2000" dirty="0"/>
              <a:t>a statement of assets &amp; liabilities or </a:t>
            </a:r>
            <a:r>
              <a:rPr lang="en-IE" sz="2000" dirty="0" smtClean="0"/>
              <a:t>a Balance Sheet </a:t>
            </a:r>
            <a:endParaRPr lang="en-IE" sz="2000" dirty="0"/>
          </a:p>
          <a:p>
            <a:r>
              <a:rPr lang="en-IE" sz="2000" dirty="0"/>
              <a:t>What </a:t>
            </a:r>
            <a:r>
              <a:rPr lang="en-IE" sz="2000" dirty="0" smtClean="0"/>
              <a:t>should be included</a:t>
            </a:r>
            <a:r>
              <a:rPr lang="en-IE" sz="2000" dirty="0"/>
              <a:t>:</a:t>
            </a:r>
          </a:p>
          <a:p>
            <a:pPr marL="777240" lvl="1" indent="-457200">
              <a:buFont typeface="+mj-lt"/>
              <a:buAutoNum type="arabicPeriod"/>
            </a:pPr>
            <a:r>
              <a:rPr lang="en-IE" sz="2000" b="1" dirty="0"/>
              <a:t>Fixed Assets </a:t>
            </a:r>
            <a:r>
              <a:rPr lang="en-IE" sz="2000" dirty="0"/>
              <a:t>– The RCB has produced guidance for Parishes on how to value church </a:t>
            </a:r>
            <a:r>
              <a:rPr lang="en-IE" sz="2000" dirty="0" smtClean="0"/>
              <a:t>property (Church, Grave yard, Parish hall, Rectory &amp; any land)</a:t>
            </a:r>
            <a:endParaRPr lang="en-IE" sz="2000" dirty="0"/>
          </a:p>
          <a:p>
            <a:pPr marL="777240" lvl="1" indent="-457200">
              <a:buFont typeface="+mj-lt"/>
              <a:buAutoNum type="arabicPeriod"/>
            </a:pPr>
            <a:r>
              <a:rPr lang="en-IE" sz="2000" b="1" dirty="0"/>
              <a:t>Investment </a:t>
            </a:r>
            <a:r>
              <a:rPr lang="en-IE" sz="2000" dirty="0"/>
              <a:t>– held </a:t>
            </a:r>
            <a:r>
              <a:rPr lang="en-IE" sz="2000" dirty="0" smtClean="0"/>
              <a:t> in trust or managed by the RB in the General </a:t>
            </a:r>
            <a:r>
              <a:rPr lang="en-IE" sz="2000" dirty="0"/>
              <a:t>unit trust or </a:t>
            </a:r>
            <a:r>
              <a:rPr lang="en-IE" sz="2000" dirty="0" smtClean="0"/>
              <a:t>other investments</a:t>
            </a:r>
            <a:endParaRPr lang="en-IE" sz="2000" dirty="0"/>
          </a:p>
          <a:p>
            <a:pPr marL="777240" lvl="1" indent="-457200">
              <a:buFont typeface="+mj-lt"/>
              <a:buAutoNum type="arabicPeriod"/>
            </a:pPr>
            <a:r>
              <a:rPr lang="en-IE" sz="2000" b="1" dirty="0"/>
              <a:t>Cash </a:t>
            </a:r>
            <a:r>
              <a:rPr lang="en-IE" sz="2000" dirty="0"/>
              <a:t>– held by the </a:t>
            </a:r>
            <a:r>
              <a:rPr lang="en-IE" sz="2000" dirty="0" smtClean="0"/>
              <a:t>RB </a:t>
            </a:r>
          </a:p>
          <a:p>
            <a:pPr marL="777240" lvl="1" indent="-457200">
              <a:buFont typeface="+mj-lt"/>
              <a:buAutoNum type="arabicPeriod"/>
            </a:pPr>
            <a:r>
              <a:rPr lang="en-IE" sz="2000" b="1" dirty="0" smtClean="0"/>
              <a:t>Bank</a:t>
            </a:r>
            <a:r>
              <a:rPr lang="en-IE" sz="2000" dirty="0" smtClean="0"/>
              <a:t> </a:t>
            </a:r>
            <a:r>
              <a:rPr lang="en-IE" sz="2000" dirty="0"/>
              <a:t>– all bank accounts</a:t>
            </a:r>
          </a:p>
          <a:p>
            <a:pPr marL="777240" lvl="1" indent="-457200">
              <a:buFont typeface="+mj-lt"/>
              <a:buAutoNum type="arabicPeriod"/>
            </a:pPr>
            <a:r>
              <a:rPr lang="en-IE" sz="2000" b="1" dirty="0"/>
              <a:t>Debtor</a:t>
            </a:r>
            <a:r>
              <a:rPr lang="en-IE" sz="2000" dirty="0"/>
              <a:t>s – amounts due to be collected which have not been received but are included in the </a:t>
            </a:r>
            <a:r>
              <a:rPr lang="en-IE" sz="2000" dirty="0" smtClean="0"/>
              <a:t>accounts (Accrual accounts only)</a:t>
            </a:r>
          </a:p>
          <a:p>
            <a:pPr marL="777240" lvl="1" indent="-457200">
              <a:buFont typeface="+mj-lt"/>
              <a:buAutoNum type="arabicPeriod"/>
            </a:pPr>
            <a:r>
              <a:rPr lang="en-IE" sz="2000" b="1" dirty="0" smtClean="0"/>
              <a:t>Creditors</a:t>
            </a:r>
            <a:r>
              <a:rPr lang="en-IE" sz="2000" dirty="0" smtClean="0"/>
              <a:t> e.g. suppliers or money owed which has not been paid but due (Accrual accounts only)</a:t>
            </a:r>
            <a:endParaRPr lang="en-IE" sz="2000" dirty="0"/>
          </a:p>
          <a:p>
            <a:pPr marL="777240" lvl="1" indent="-457200">
              <a:buFont typeface="+mj-lt"/>
              <a:buAutoNum type="arabicPeriod"/>
            </a:pPr>
            <a:r>
              <a:rPr lang="en-IE" sz="2000" b="1" dirty="0" smtClean="0"/>
              <a:t>Bank </a:t>
            </a:r>
            <a:r>
              <a:rPr lang="en-IE" sz="2000" b="1" dirty="0"/>
              <a:t>Loans </a:t>
            </a:r>
            <a:r>
              <a:rPr lang="en-IE" sz="2000" dirty="0"/>
              <a:t>– any loan from banks or other financial </a:t>
            </a:r>
            <a:r>
              <a:rPr lang="en-IE" sz="2000" dirty="0" smtClean="0"/>
              <a:t>institutes </a:t>
            </a:r>
          </a:p>
          <a:p>
            <a:pPr lvl="1"/>
            <a:endParaRPr lang="en-IE" sz="2000" b="1" dirty="0">
              <a:solidFill>
                <a:srgbClr val="FF0000"/>
              </a:solidFill>
            </a:endParaRPr>
          </a:p>
          <a:p>
            <a:pPr marL="320040" lvl="1" indent="0" algn="ctr">
              <a:buNone/>
            </a:pPr>
            <a:r>
              <a:rPr lang="en-IE" sz="1800" b="1" dirty="0" smtClean="0">
                <a:solidFill>
                  <a:srgbClr val="FF0000"/>
                </a:solidFill>
              </a:rPr>
              <a:t>The </a:t>
            </a:r>
            <a:r>
              <a:rPr lang="en-IE" sz="1800" b="1" dirty="0">
                <a:solidFill>
                  <a:srgbClr val="FF0000"/>
                </a:solidFill>
              </a:rPr>
              <a:t>Statement of Assets &amp; Liabilities is less </a:t>
            </a:r>
            <a:r>
              <a:rPr lang="en-IE" sz="1800" b="1" dirty="0" smtClean="0">
                <a:solidFill>
                  <a:srgbClr val="FF0000"/>
                </a:solidFill>
              </a:rPr>
              <a:t>onerous</a:t>
            </a:r>
            <a:endParaRPr lang="en-IE" sz="2000" b="1" dirty="0" smtClean="0">
              <a:solidFill>
                <a:srgbClr val="FF0000"/>
              </a:solidFill>
            </a:endParaRPr>
          </a:p>
          <a:p>
            <a:pPr marL="292608" lvl="1" indent="0" algn="ctr">
              <a:buNone/>
            </a:pPr>
            <a:r>
              <a:rPr lang="en-IE" sz="2000" b="1" dirty="0" smtClean="0">
                <a:solidFill>
                  <a:srgbClr val="FF0000"/>
                </a:solidFill>
              </a:rPr>
              <a:t> </a:t>
            </a:r>
            <a:r>
              <a:rPr lang="en-IE" sz="1800" b="1" dirty="0" smtClean="0">
                <a:solidFill>
                  <a:srgbClr val="FF0000"/>
                </a:solidFill>
              </a:rPr>
              <a:t>Full Balance </a:t>
            </a:r>
            <a:r>
              <a:rPr lang="en-IE" sz="1800" b="1" dirty="0">
                <a:solidFill>
                  <a:srgbClr val="FF0000"/>
                </a:solidFill>
              </a:rPr>
              <a:t>Sheet </a:t>
            </a:r>
            <a:r>
              <a:rPr lang="en-IE" sz="1800" b="1" dirty="0" smtClean="0">
                <a:solidFill>
                  <a:srgbClr val="FF0000"/>
                </a:solidFill>
              </a:rPr>
              <a:t>is more complex </a:t>
            </a:r>
            <a:endParaRPr lang="en-IE" sz="1800" b="1" dirty="0">
              <a:solidFill>
                <a:srgbClr val="FF0000"/>
              </a:solidFill>
            </a:endParaRPr>
          </a:p>
          <a:p>
            <a:pPr marL="0" indent="0">
              <a:buNone/>
            </a:pPr>
            <a:endParaRPr lang="en-IE" dirty="0" smtClean="0"/>
          </a:p>
        </p:txBody>
      </p:sp>
    </p:spTree>
    <p:extLst>
      <p:ext uri="{BB962C8B-B14F-4D97-AF65-F5344CB8AC3E}">
        <p14:creationId xmlns:p14="http://schemas.microsoft.com/office/powerpoint/2010/main" val="2665929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42FDE4-A7DD-41A7-A0A6-9B649FB43336}" type="slidenum">
              <a:rPr lang="en-US" smtClean="0"/>
              <a:pPr/>
              <a:t>26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3292721"/>
              </p:ext>
            </p:extLst>
          </p:nvPr>
        </p:nvGraphicFramePr>
        <p:xfrm>
          <a:off x="683569" y="1052730"/>
          <a:ext cx="7992886" cy="5112571"/>
        </p:xfrm>
        <a:graphic>
          <a:graphicData uri="http://schemas.openxmlformats.org/drawingml/2006/table">
            <a:tbl>
              <a:tblPr firstRow="1" firstCol="1" bandRow="1"/>
              <a:tblGrid>
                <a:gridCol w="2016259"/>
                <a:gridCol w="225967"/>
                <a:gridCol w="1196436"/>
                <a:gridCol w="1138556"/>
                <a:gridCol w="1155206"/>
                <a:gridCol w="1129835"/>
                <a:gridCol w="1130627"/>
              </a:tblGrid>
              <a:tr h="818011">
                <a:tc>
                  <a:txBody>
                    <a:bodyPr/>
                    <a:lstStyle/>
                    <a:p>
                      <a:pPr>
                        <a:lnSpc>
                          <a:spcPct val="105000"/>
                        </a:lnSpc>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endParaRPr lang="en-US" sz="10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spcAft>
                          <a:spcPts val="0"/>
                        </a:spcAft>
                      </a:pPr>
                      <a:r>
                        <a:rPr lang="en-US" sz="1000" b="1" dirty="0" smtClean="0">
                          <a:effectLst/>
                          <a:latin typeface="Calibri" panose="020F0502020204030204" pitchFamily="34" charset="0"/>
                          <a:ea typeface="Times New Roman" panose="02020603050405020304" pitchFamily="18" charset="0"/>
                          <a:cs typeface="Times New Roman" panose="02020603050405020304" pitchFamily="18" charset="0"/>
                        </a:rPr>
                        <a:t>Unrestricted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Funds</a:t>
                      </a:r>
                      <a:endParaRPr lang="en-IE" sz="1200" dirty="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dirty="0" smtClean="0">
                          <a:effectLst/>
                          <a:latin typeface="Calibri" panose="020F0502020204030204" pitchFamily="34" charset="0"/>
                          <a:ea typeface="Times New Roman" panose="02020603050405020304" pitchFamily="18" charset="0"/>
                          <a:cs typeface="Times New Roman" panose="02020603050405020304" pitchFamily="18" charset="0"/>
                        </a:rPr>
                        <a:t>20xx</a:t>
                      </a:r>
                      <a:endParaRPr lang="en-IE" sz="1200" dirty="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Restricted </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Funds</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20xx</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endParaRPr lang="en-US" sz="10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5000"/>
                        </a:lnSpc>
                        <a:spcAft>
                          <a:spcPts val="0"/>
                        </a:spcAft>
                      </a:pPr>
                      <a:r>
                        <a:rPr lang="en-US" sz="1000" b="1" dirty="0" smtClean="0">
                          <a:effectLst/>
                          <a:latin typeface="Calibri" panose="020F0502020204030204" pitchFamily="34" charset="0"/>
                          <a:ea typeface="Times New Roman" panose="02020603050405020304" pitchFamily="18" charset="0"/>
                          <a:cs typeface="Times New Roman" panose="02020603050405020304" pitchFamily="18" charset="0"/>
                        </a:rPr>
                        <a:t>Endowment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Funds</a:t>
                      </a:r>
                      <a:endParaRPr lang="en-IE" sz="1200" dirty="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20xx</a:t>
                      </a:r>
                      <a:endParaRPr lang="en-IE" sz="1200" dirty="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Total </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20xx</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Total</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20xx </a:t>
                      </a:r>
                      <a:endParaRPr lang="en-IE" sz="1200">
                        <a:effectLst/>
                        <a:latin typeface="Times New Roman" panose="02020603050405020304" pitchFamily="18" charset="0"/>
                        <a:ea typeface="Times New Roman" panose="02020603050405020304" pitchFamily="18" charset="0"/>
                      </a:endParaRPr>
                    </a:p>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Cash Funds </a:t>
                      </a:r>
                      <a:endParaRPr lang="en-I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Current Accounts</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Deposit Accounts</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Total Cash Funds</a:t>
                      </a:r>
                      <a:endParaRPr lang="en-I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Investment Assets</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Equity Investments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Other Listed Investments</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005">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Investments in RCB / CIT Unit Trusts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Other unlisted investments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Investment Properties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Total Investment Assets</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005">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Assets retained for the Parish’s own use</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Parish Centre</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Glebe House</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503">
                <a:tc>
                  <a:txBody>
                    <a:bodyPr/>
                    <a:lstStyle/>
                    <a:p>
                      <a:pPr>
                        <a:lnSpc>
                          <a:spcPct val="105000"/>
                        </a:lnSpc>
                        <a:spcAft>
                          <a:spcPts val="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Fixtures and Fittings</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9005">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Total Assets retained for the Parish’s own use</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603504" y="332656"/>
            <a:ext cx="8072952" cy="461665"/>
          </a:xfrm>
          <a:prstGeom prst="rect">
            <a:avLst/>
          </a:prstGeom>
          <a:noFill/>
        </p:spPr>
        <p:txBody>
          <a:bodyPr wrap="square" rtlCol="0">
            <a:spAutoFit/>
          </a:bodyPr>
          <a:lstStyle/>
          <a:p>
            <a:pPr algn="ctr"/>
            <a:r>
              <a:rPr lang="en-GB" sz="2400" b="1" dirty="0" smtClean="0">
                <a:solidFill>
                  <a:srgbClr val="FF0000"/>
                </a:solidFill>
              </a:rPr>
              <a:t>Statement of Assets &amp; Liabilities</a:t>
            </a:r>
            <a:endParaRPr lang="en-IE" sz="2400" b="1" dirty="0">
              <a:solidFill>
                <a:srgbClr val="FF0000"/>
              </a:solidFill>
            </a:endParaRPr>
          </a:p>
        </p:txBody>
      </p:sp>
    </p:spTree>
    <p:extLst>
      <p:ext uri="{BB962C8B-B14F-4D97-AF65-F5344CB8AC3E}">
        <p14:creationId xmlns:p14="http://schemas.microsoft.com/office/powerpoint/2010/main" val="3614642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211144" cy="648072"/>
          </a:xfrm>
        </p:spPr>
        <p:txBody>
          <a:bodyPr>
            <a:normAutofit/>
          </a:bodyPr>
          <a:lstStyle/>
          <a:p>
            <a:r>
              <a:rPr lang="en-IE" sz="2400" dirty="0" smtClean="0">
                <a:solidFill>
                  <a:srgbClr val="FF0000"/>
                </a:solidFill>
              </a:rPr>
              <a:t>Accounting for church property</a:t>
            </a:r>
            <a:endParaRPr lang="en-IE" sz="2400" dirty="0">
              <a:solidFill>
                <a:srgbClr val="FF0000"/>
              </a:solidFill>
            </a:endParaRPr>
          </a:p>
        </p:txBody>
      </p:sp>
      <p:sp>
        <p:nvSpPr>
          <p:cNvPr id="3" name="Content Placeholder 2"/>
          <p:cNvSpPr>
            <a:spLocks noGrp="1"/>
          </p:cNvSpPr>
          <p:nvPr>
            <p:ph sz="quarter" idx="1"/>
          </p:nvPr>
        </p:nvSpPr>
        <p:spPr>
          <a:xfrm>
            <a:off x="457200" y="1052736"/>
            <a:ext cx="7239000" cy="5403000"/>
          </a:xfrm>
        </p:spPr>
        <p:txBody>
          <a:bodyPr>
            <a:normAutofit/>
          </a:bodyPr>
          <a:lstStyle/>
          <a:p>
            <a:pPr>
              <a:buFont typeface="Wingdings" panose="05000000000000000000" pitchFamily="2" charset="2"/>
              <a:buChar char="ü"/>
            </a:pPr>
            <a:r>
              <a:rPr lang="en-IE" sz="1900" dirty="0" smtClean="0"/>
              <a:t>RCB holds Parish property and land in trust for the Church of Ireland</a:t>
            </a:r>
          </a:p>
          <a:p>
            <a:pPr marL="0" indent="0">
              <a:buNone/>
            </a:pPr>
            <a:endParaRPr lang="en-IE" sz="1900" dirty="0"/>
          </a:p>
          <a:p>
            <a:pPr>
              <a:buFont typeface="Wingdings" panose="05000000000000000000" pitchFamily="2" charset="2"/>
              <a:buChar char="ü"/>
            </a:pPr>
            <a:r>
              <a:rPr lang="en-IE" sz="1900" dirty="0" smtClean="0"/>
              <a:t>Property includes – Churches, Graveyards, Glebes, Glebe Land, Parish Halls and other Parish properties </a:t>
            </a:r>
          </a:p>
          <a:p>
            <a:pPr>
              <a:buFont typeface="Wingdings" panose="05000000000000000000" pitchFamily="2" charset="2"/>
              <a:buChar char="ü"/>
            </a:pPr>
            <a:endParaRPr lang="en-IE" sz="1900" dirty="0"/>
          </a:p>
          <a:p>
            <a:pPr>
              <a:buFont typeface="Wingdings" panose="05000000000000000000" pitchFamily="2" charset="2"/>
              <a:buChar char="ü"/>
            </a:pPr>
            <a:r>
              <a:rPr lang="en-IE" sz="1900" dirty="0" smtClean="0"/>
              <a:t>Where the property is vested in the RCB the property </a:t>
            </a:r>
            <a:r>
              <a:rPr lang="en-IE" sz="1900" b="1" u="sng" dirty="0" smtClean="0"/>
              <a:t>should be included</a:t>
            </a:r>
            <a:r>
              <a:rPr lang="en-IE" sz="1900" dirty="0" smtClean="0"/>
              <a:t> in the Parish statement of assets &amp; liabilities</a:t>
            </a:r>
          </a:p>
          <a:p>
            <a:pPr>
              <a:buFont typeface="Wingdings" panose="05000000000000000000" pitchFamily="2" charset="2"/>
              <a:buChar char="ü"/>
            </a:pPr>
            <a:endParaRPr lang="en-IE" sz="1900" dirty="0"/>
          </a:p>
          <a:p>
            <a:pPr>
              <a:buFont typeface="Wingdings" panose="05000000000000000000" pitchFamily="2" charset="2"/>
              <a:buChar char="ü"/>
            </a:pPr>
            <a:r>
              <a:rPr lang="en-IE" sz="1900" dirty="0" smtClean="0"/>
              <a:t>Where the property is vested in the Parish, then the property </a:t>
            </a:r>
            <a:r>
              <a:rPr lang="en-IE" sz="1900" b="1" u="sng" dirty="0" smtClean="0"/>
              <a:t>should be included </a:t>
            </a:r>
            <a:r>
              <a:rPr lang="en-IE" sz="1900" dirty="0" smtClean="0"/>
              <a:t>in the Parish statement of assets &amp; liabilities</a:t>
            </a:r>
          </a:p>
          <a:p>
            <a:pPr>
              <a:buFont typeface="Wingdings" panose="05000000000000000000" pitchFamily="2" charset="2"/>
              <a:buChar char="ü"/>
            </a:pPr>
            <a:endParaRPr lang="en-IE" sz="1900" dirty="0"/>
          </a:p>
          <a:p>
            <a:pPr>
              <a:buFont typeface="Wingdings" panose="05000000000000000000" pitchFamily="2" charset="2"/>
              <a:buChar char="ü"/>
            </a:pPr>
            <a:r>
              <a:rPr lang="en-IE" sz="1900" dirty="0" smtClean="0"/>
              <a:t>Where the property is vested in individual or independent trustee these circumstances will need to be considered individually</a:t>
            </a:r>
          </a:p>
        </p:txBody>
      </p:sp>
    </p:spTree>
    <p:extLst>
      <p:ext uri="{BB962C8B-B14F-4D97-AF65-F5344CB8AC3E}">
        <p14:creationId xmlns:p14="http://schemas.microsoft.com/office/powerpoint/2010/main" val="912476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6672"/>
          </a:xfrm>
        </p:spPr>
        <p:txBody>
          <a:bodyPr>
            <a:normAutofit fontScale="90000"/>
          </a:bodyPr>
          <a:lstStyle/>
          <a:p>
            <a:r>
              <a:rPr lang="en-IE" dirty="0" smtClean="0">
                <a:solidFill>
                  <a:srgbClr val="FF0000"/>
                </a:solidFill>
              </a:rPr>
              <a:t>Church properties</a:t>
            </a:r>
            <a:endParaRPr lang="en-IE" dirty="0">
              <a:solidFill>
                <a:srgbClr val="FF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311141"/>
              </p:ext>
            </p:extLst>
          </p:nvPr>
        </p:nvGraphicFramePr>
        <p:xfrm>
          <a:off x="395536" y="1052737"/>
          <a:ext cx="8280920" cy="3888431"/>
        </p:xfrm>
        <a:graphic>
          <a:graphicData uri="http://schemas.openxmlformats.org/drawingml/2006/table">
            <a:tbl>
              <a:tblPr firstRow="1" bandRow="1">
                <a:tableStyleId>{5C22544A-7EE6-4342-B048-85BDC9FD1C3A}</a:tableStyleId>
              </a:tblPr>
              <a:tblGrid>
                <a:gridCol w="4140460"/>
                <a:gridCol w="4140460"/>
              </a:tblGrid>
              <a:tr h="473054">
                <a:tc>
                  <a:txBody>
                    <a:bodyPr/>
                    <a:lstStyle/>
                    <a:p>
                      <a:r>
                        <a:rPr lang="en-IE" dirty="0" smtClean="0"/>
                        <a:t>Church</a:t>
                      </a:r>
                      <a:r>
                        <a:rPr lang="en-IE" baseline="0" dirty="0" smtClean="0"/>
                        <a:t> property</a:t>
                      </a:r>
                      <a:endParaRPr lang="en-IE" dirty="0"/>
                    </a:p>
                  </a:txBody>
                  <a:tcPr/>
                </a:tc>
                <a:tc>
                  <a:txBody>
                    <a:bodyPr/>
                    <a:lstStyle/>
                    <a:p>
                      <a:r>
                        <a:rPr lang="en-IE" dirty="0" smtClean="0"/>
                        <a:t>Valuation</a:t>
                      </a:r>
                      <a:endParaRPr lang="en-IE" dirty="0"/>
                    </a:p>
                  </a:txBody>
                  <a:tcPr/>
                </a:tc>
              </a:tr>
              <a:tr h="1874761">
                <a:tc>
                  <a:txBody>
                    <a:bodyPr/>
                    <a:lstStyle/>
                    <a:p>
                      <a:r>
                        <a:rPr lang="en-IE" sz="1800" dirty="0" smtClean="0"/>
                        <a:t>Historic Churches &amp; Graveyards</a:t>
                      </a:r>
                      <a:endParaRPr lang="en-IE" sz="1800" dirty="0"/>
                    </a:p>
                  </a:txBody>
                  <a:tcPr/>
                </a:tc>
                <a:tc>
                  <a:txBody>
                    <a:bodyPr/>
                    <a:lstStyle/>
                    <a:p>
                      <a:r>
                        <a:rPr lang="en-IE" sz="1800" dirty="0" smtClean="0"/>
                        <a:t>Can be recognised as</a:t>
                      </a:r>
                      <a:r>
                        <a:rPr lang="en-IE" sz="1800" baseline="0" dirty="0" smtClean="0"/>
                        <a:t> a</a:t>
                      </a:r>
                      <a:r>
                        <a:rPr lang="en-IE" sz="1800" dirty="0" smtClean="0"/>
                        <a:t> “heritage asset” and where its cost or valuation is not available</a:t>
                      </a:r>
                      <a:r>
                        <a:rPr lang="en-IE" sz="1800" baseline="0" dirty="0" smtClean="0"/>
                        <a:t> no value need be ascribed in the statement of assets &amp; liabilities but a note needs to be included</a:t>
                      </a:r>
                      <a:endParaRPr lang="en-IE" sz="1800" dirty="0"/>
                    </a:p>
                  </a:txBody>
                  <a:tcPr/>
                </a:tc>
              </a:tr>
              <a:tr h="1540616">
                <a:tc>
                  <a:txBody>
                    <a:bodyPr/>
                    <a:lstStyle/>
                    <a:p>
                      <a:r>
                        <a:rPr lang="en-IE" sz="1800" dirty="0" smtClean="0"/>
                        <a:t>Churches built in latter</a:t>
                      </a:r>
                      <a:r>
                        <a:rPr lang="en-IE" sz="1800" baseline="0" dirty="0" smtClean="0"/>
                        <a:t> part of twentieth century</a:t>
                      </a:r>
                      <a:endParaRPr lang="en-IE" sz="1800" dirty="0"/>
                    </a:p>
                  </a:txBody>
                  <a:tcPr/>
                </a:tc>
                <a:tc>
                  <a:txBody>
                    <a:bodyPr/>
                    <a:lstStyle/>
                    <a:p>
                      <a:r>
                        <a:rPr lang="en-IE" sz="1800" dirty="0" smtClean="0"/>
                        <a:t>Can be recognised</a:t>
                      </a:r>
                      <a:r>
                        <a:rPr lang="en-IE" sz="1800" baseline="0" dirty="0" smtClean="0"/>
                        <a:t> as a “heritage asset” however, where costs are available a value will be ascribed in the statement of assets &amp; liabilities to the property </a:t>
                      </a:r>
                      <a:endParaRPr lang="en-IE" sz="1800" dirty="0"/>
                    </a:p>
                  </a:txBody>
                  <a:tcPr/>
                </a:tc>
              </a:tr>
            </a:tbl>
          </a:graphicData>
        </a:graphic>
      </p:graphicFrame>
    </p:spTree>
    <p:extLst>
      <p:ext uri="{BB962C8B-B14F-4D97-AF65-F5344CB8AC3E}">
        <p14:creationId xmlns:p14="http://schemas.microsoft.com/office/powerpoint/2010/main" val="2877363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6672"/>
          </a:xfrm>
        </p:spPr>
        <p:txBody>
          <a:bodyPr>
            <a:normAutofit fontScale="90000"/>
          </a:bodyPr>
          <a:lstStyle/>
          <a:p>
            <a:r>
              <a:rPr lang="en-IE" dirty="0" smtClean="0">
                <a:solidFill>
                  <a:srgbClr val="FF0000"/>
                </a:solidFill>
              </a:rPr>
              <a:t>Church properties</a:t>
            </a:r>
            <a:endParaRPr lang="en-IE" dirty="0">
              <a:solidFill>
                <a:srgbClr val="FF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80902200"/>
              </p:ext>
            </p:extLst>
          </p:nvPr>
        </p:nvGraphicFramePr>
        <p:xfrm>
          <a:off x="395536" y="1052737"/>
          <a:ext cx="8280920" cy="4824535"/>
        </p:xfrm>
        <a:graphic>
          <a:graphicData uri="http://schemas.openxmlformats.org/drawingml/2006/table">
            <a:tbl>
              <a:tblPr firstRow="1" bandRow="1">
                <a:tableStyleId>{5C22544A-7EE6-4342-B048-85BDC9FD1C3A}</a:tableStyleId>
              </a:tblPr>
              <a:tblGrid>
                <a:gridCol w="4140460"/>
                <a:gridCol w="4140460"/>
              </a:tblGrid>
              <a:tr h="473639">
                <a:tc>
                  <a:txBody>
                    <a:bodyPr/>
                    <a:lstStyle/>
                    <a:p>
                      <a:r>
                        <a:rPr lang="en-IE" dirty="0" smtClean="0"/>
                        <a:t>Church</a:t>
                      </a:r>
                      <a:r>
                        <a:rPr lang="en-IE" baseline="0" dirty="0" smtClean="0"/>
                        <a:t> property</a:t>
                      </a:r>
                      <a:endParaRPr lang="en-IE" dirty="0"/>
                    </a:p>
                  </a:txBody>
                  <a:tcPr/>
                </a:tc>
                <a:tc>
                  <a:txBody>
                    <a:bodyPr/>
                    <a:lstStyle/>
                    <a:p>
                      <a:r>
                        <a:rPr lang="en-IE" dirty="0" smtClean="0"/>
                        <a:t>Valuation</a:t>
                      </a:r>
                      <a:endParaRPr lang="en-IE" dirty="0"/>
                    </a:p>
                  </a:txBody>
                  <a:tcPr/>
                </a:tc>
              </a:tr>
              <a:tr h="1111469">
                <a:tc>
                  <a:txBody>
                    <a:bodyPr/>
                    <a:lstStyle/>
                    <a:p>
                      <a:r>
                        <a:rPr lang="en-IE" sz="1800" dirty="0" smtClean="0"/>
                        <a:t>Parish Halls</a:t>
                      </a:r>
                      <a:r>
                        <a:rPr lang="en-IE" sz="1800" baseline="0" dirty="0" smtClean="0"/>
                        <a:t> / Centres</a:t>
                      </a:r>
                    </a:p>
                    <a:p>
                      <a:r>
                        <a:rPr lang="en-IE" sz="1800" baseline="0" dirty="0" smtClean="0"/>
                        <a:t>Option 1 - Is physically attached to Church</a:t>
                      </a:r>
                      <a:endParaRPr lang="en-IE" sz="1800" dirty="0"/>
                    </a:p>
                  </a:txBody>
                  <a:tcPr/>
                </a:tc>
                <a:tc>
                  <a:txBody>
                    <a:bodyPr/>
                    <a:lstStyle/>
                    <a:p>
                      <a:r>
                        <a:rPr lang="en-IE" sz="1800" baseline="0" dirty="0" smtClean="0"/>
                        <a:t>Can be deemed a “</a:t>
                      </a:r>
                      <a:r>
                        <a:rPr lang="en-IE" sz="1800" dirty="0" smtClean="0"/>
                        <a:t>heritage asset” – refer to accounting treatment above of Church property</a:t>
                      </a:r>
                      <a:r>
                        <a:rPr lang="en-IE" sz="1800" baseline="0" dirty="0" smtClean="0"/>
                        <a:t> deemed heritage asset</a:t>
                      </a:r>
                      <a:endParaRPr lang="en-IE" sz="1800" dirty="0"/>
                    </a:p>
                  </a:txBody>
                  <a:tcPr/>
                </a:tc>
              </a:tr>
              <a:tr h="1518238">
                <a:tc>
                  <a:txBody>
                    <a:bodyPr/>
                    <a:lstStyle/>
                    <a:p>
                      <a:r>
                        <a:rPr lang="en-IE" sz="1800" dirty="0" smtClean="0"/>
                        <a:t>Parish Halls</a:t>
                      </a:r>
                      <a:r>
                        <a:rPr lang="en-IE" sz="1800" baseline="0" dirty="0" smtClean="0"/>
                        <a:t> / Centres</a:t>
                      </a:r>
                    </a:p>
                    <a:p>
                      <a:r>
                        <a:rPr lang="en-IE" sz="1800" baseline="0" dirty="0" smtClean="0"/>
                        <a:t>Option 2 - Is not physically attached to Church and no reliable record of cost exists</a:t>
                      </a:r>
                      <a:endParaRPr lang="en-IE" sz="1800" dirty="0"/>
                    </a:p>
                  </a:txBody>
                  <a:tcPr/>
                </a:tc>
                <a:tc>
                  <a:txBody>
                    <a:bodyPr/>
                    <a:lstStyle/>
                    <a:p>
                      <a:r>
                        <a:rPr lang="en-IE" sz="1800" baseline="0" dirty="0" smtClean="0"/>
                        <a:t>A value should be ascribed, however, if parish hall was built at a time when no reliable record of costs of construction or acquisition exists then no value need be ascribed</a:t>
                      </a:r>
                      <a:endParaRPr lang="en-IE" sz="1800" dirty="0"/>
                    </a:p>
                  </a:txBody>
                  <a:tcPr/>
                </a:tc>
              </a:tr>
              <a:tr h="1721189">
                <a:tc>
                  <a:txBody>
                    <a:bodyPr/>
                    <a:lstStyle/>
                    <a:p>
                      <a:r>
                        <a:rPr lang="en-IE" sz="1800" dirty="0" smtClean="0"/>
                        <a:t>Parish Halls</a:t>
                      </a:r>
                      <a:r>
                        <a:rPr lang="en-IE" sz="1800" baseline="0" dirty="0" smtClean="0"/>
                        <a:t> / Centres</a:t>
                      </a:r>
                    </a:p>
                    <a:p>
                      <a:r>
                        <a:rPr lang="en-IE" sz="1800" baseline="0" dirty="0" smtClean="0"/>
                        <a:t>Option 3 - Is not physically attached to Church and a reliable record of cost exists</a:t>
                      </a:r>
                      <a:endParaRPr lang="en-IE" sz="1800" dirty="0"/>
                    </a:p>
                  </a:txBody>
                  <a:tcPr/>
                </a:tc>
                <a:tc>
                  <a:txBody>
                    <a:bodyPr/>
                    <a:lstStyle/>
                    <a:p>
                      <a:r>
                        <a:rPr lang="en-IE" sz="1800" baseline="0" dirty="0" smtClean="0"/>
                        <a:t>A value should be ascribed  where a reliable record of cost of construction or acquisition exists.  The parish hall will be recognised in the statement of assets &amp; liabilities  or the Balance Sheet at the cost of construction or acquisition.</a:t>
                      </a:r>
                    </a:p>
                  </a:txBody>
                  <a:tcPr/>
                </a:tc>
              </a:tr>
            </a:tbl>
          </a:graphicData>
        </a:graphic>
      </p:graphicFrame>
    </p:spTree>
    <p:extLst>
      <p:ext uri="{BB962C8B-B14F-4D97-AF65-F5344CB8AC3E}">
        <p14:creationId xmlns:p14="http://schemas.microsoft.com/office/powerpoint/2010/main" val="2883757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750" y="221795"/>
            <a:ext cx="7791738" cy="1143000"/>
          </a:xfrm>
        </p:spPr>
        <p:txBody>
          <a:bodyPr>
            <a:normAutofit/>
          </a:bodyPr>
          <a:lstStyle/>
          <a:p>
            <a:pPr algn="ctr"/>
            <a:r>
              <a:rPr lang="en-GB" sz="3100" b="1" dirty="0" smtClean="0">
                <a:solidFill>
                  <a:srgbClr val="0070C0"/>
                </a:solidFill>
                <a:latin typeface="+mn-lt"/>
              </a:rPr>
              <a:t>Representative </a:t>
            </a:r>
            <a:r>
              <a:rPr lang="en-GB" sz="3100" b="1" dirty="0">
                <a:solidFill>
                  <a:srgbClr val="0070C0"/>
                </a:solidFill>
                <a:latin typeface="+mn-lt"/>
              </a:rPr>
              <a:t>Church Body of the </a:t>
            </a:r>
            <a:r>
              <a:rPr lang="en-GB" sz="3100" b="1" dirty="0" smtClean="0">
                <a:solidFill>
                  <a:srgbClr val="0070C0"/>
                </a:solidFill>
                <a:latin typeface="+mn-lt"/>
              </a:rPr>
              <a:t/>
            </a:r>
            <a:br>
              <a:rPr lang="en-GB" sz="3100" b="1" dirty="0" smtClean="0">
                <a:solidFill>
                  <a:srgbClr val="0070C0"/>
                </a:solidFill>
                <a:latin typeface="+mn-lt"/>
              </a:rPr>
            </a:br>
            <a:r>
              <a:rPr lang="en-GB" sz="3100" b="1" dirty="0" smtClean="0">
                <a:solidFill>
                  <a:srgbClr val="0070C0"/>
                </a:solidFill>
                <a:latin typeface="+mn-lt"/>
              </a:rPr>
              <a:t>Church </a:t>
            </a:r>
            <a:r>
              <a:rPr lang="en-GB" sz="3100" b="1" dirty="0">
                <a:solidFill>
                  <a:srgbClr val="0070C0"/>
                </a:solidFill>
                <a:latin typeface="+mn-lt"/>
              </a:rPr>
              <a:t>of </a:t>
            </a:r>
            <a:r>
              <a:rPr lang="en-GB" sz="3100" b="1" dirty="0" smtClean="0">
                <a:solidFill>
                  <a:srgbClr val="0070C0"/>
                </a:solidFill>
                <a:latin typeface="+mn-lt"/>
              </a:rPr>
              <a:t>Ireland</a:t>
            </a:r>
            <a:endParaRPr lang="en-IE" sz="3100" b="1" dirty="0">
              <a:solidFill>
                <a:srgbClr val="0070C0"/>
              </a:solidFill>
              <a:latin typeface="+mn-lt"/>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pPr/>
              <a:t>3</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06" y="340858"/>
            <a:ext cx="1017587" cy="102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29851" y="4005064"/>
            <a:ext cx="8360984" cy="1938992"/>
          </a:xfrm>
          <a:prstGeom prst="rect">
            <a:avLst/>
          </a:prstGeom>
        </p:spPr>
        <p:txBody>
          <a:bodyPr wrap="square">
            <a:spAutoFit/>
          </a:bodyPr>
          <a:lstStyle/>
          <a:p>
            <a:pPr algn="ctr"/>
            <a:r>
              <a:rPr lang="en-IE" sz="2400" b="1" dirty="0">
                <a:solidFill>
                  <a:srgbClr val="0070C0"/>
                </a:solidFill>
              </a:rPr>
              <a:t>Parish Treasurers</a:t>
            </a:r>
          </a:p>
          <a:p>
            <a:pPr algn="ctr"/>
            <a:r>
              <a:rPr lang="en-IE" sz="2400" b="1" dirty="0">
                <a:solidFill>
                  <a:srgbClr val="0070C0"/>
                </a:solidFill>
              </a:rPr>
              <a:t>Preparing your Parish for Charities Accounting </a:t>
            </a:r>
          </a:p>
          <a:p>
            <a:pPr algn="ctr"/>
            <a:r>
              <a:rPr lang="en-IE" sz="2400" b="1" dirty="0">
                <a:solidFill>
                  <a:srgbClr val="FF0000"/>
                </a:solidFill>
              </a:rPr>
              <a:t>Seminar III – 2022 (I - 2015, II - 2018)</a:t>
            </a:r>
          </a:p>
          <a:p>
            <a:pPr algn="ctr"/>
            <a:r>
              <a:rPr lang="en-IE" sz="2400" b="1" dirty="0">
                <a:solidFill>
                  <a:srgbClr val="0070C0"/>
                </a:solidFill>
              </a:rPr>
              <a:t>Kate Williams</a:t>
            </a:r>
          </a:p>
          <a:p>
            <a:pPr algn="ctr"/>
            <a:r>
              <a:rPr lang="en-IE" sz="2400" b="1" dirty="0">
                <a:solidFill>
                  <a:srgbClr val="0070C0"/>
                </a:solidFill>
              </a:rPr>
              <a:t>RCB</a:t>
            </a:r>
          </a:p>
        </p:txBody>
      </p:sp>
      <p:pic>
        <p:nvPicPr>
          <p:cNvPr id="7" name="Picture 6"/>
          <p:cNvPicPr>
            <a:picLocks noChangeAspect="1"/>
          </p:cNvPicPr>
          <p:nvPr/>
        </p:nvPicPr>
        <p:blipFill>
          <a:blip r:embed="rId3"/>
          <a:stretch>
            <a:fillRect/>
          </a:stretch>
        </p:blipFill>
        <p:spPr>
          <a:xfrm>
            <a:off x="3048243" y="1951504"/>
            <a:ext cx="3124200" cy="1466850"/>
          </a:xfrm>
          <a:prstGeom prst="rect">
            <a:avLst/>
          </a:prstGeom>
        </p:spPr>
      </p:pic>
      <p:pic>
        <p:nvPicPr>
          <p:cNvPr id="9" name="Picture 8"/>
          <p:cNvPicPr>
            <a:picLocks noChangeAspect="1"/>
          </p:cNvPicPr>
          <p:nvPr/>
        </p:nvPicPr>
        <p:blipFill>
          <a:blip r:embed="rId4"/>
          <a:stretch>
            <a:fillRect/>
          </a:stretch>
        </p:blipFill>
        <p:spPr>
          <a:xfrm>
            <a:off x="6524773" y="1751030"/>
            <a:ext cx="2143125" cy="2143125"/>
          </a:xfrm>
          <a:prstGeom prst="rect">
            <a:avLst/>
          </a:prstGeom>
        </p:spPr>
      </p:pic>
    </p:spTree>
    <p:extLst>
      <p:ext uri="{BB962C8B-B14F-4D97-AF65-F5344CB8AC3E}">
        <p14:creationId xmlns:p14="http://schemas.microsoft.com/office/powerpoint/2010/main" val="13705466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6672"/>
          </a:xfrm>
        </p:spPr>
        <p:txBody>
          <a:bodyPr>
            <a:normAutofit fontScale="90000"/>
          </a:bodyPr>
          <a:lstStyle/>
          <a:p>
            <a:r>
              <a:rPr lang="en-IE" dirty="0" smtClean="0">
                <a:solidFill>
                  <a:srgbClr val="FF0000"/>
                </a:solidFill>
              </a:rPr>
              <a:t>Church properties</a:t>
            </a:r>
            <a:endParaRPr lang="en-IE" dirty="0">
              <a:solidFill>
                <a:srgbClr val="FF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97336914"/>
              </p:ext>
            </p:extLst>
          </p:nvPr>
        </p:nvGraphicFramePr>
        <p:xfrm>
          <a:off x="179512" y="1052737"/>
          <a:ext cx="8784976" cy="5470164"/>
        </p:xfrm>
        <a:graphic>
          <a:graphicData uri="http://schemas.openxmlformats.org/drawingml/2006/table">
            <a:tbl>
              <a:tblPr firstRow="1" bandRow="1">
                <a:tableStyleId>{5C22544A-7EE6-4342-B048-85BDC9FD1C3A}</a:tableStyleId>
              </a:tblPr>
              <a:tblGrid>
                <a:gridCol w="4392488"/>
                <a:gridCol w="4392488"/>
              </a:tblGrid>
              <a:tr h="373088">
                <a:tc>
                  <a:txBody>
                    <a:bodyPr/>
                    <a:lstStyle/>
                    <a:p>
                      <a:r>
                        <a:rPr lang="en-IE" dirty="0" smtClean="0"/>
                        <a:t>Church</a:t>
                      </a:r>
                      <a:r>
                        <a:rPr lang="en-IE" baseline="0" dirty="0" smtClean="0"/>
                        <a:t> property</a:t>
                      </a:r>
                      <a:endParaRPr lang="en-IE" dirty="0"/>
                    </a:p>
                  </a:txBody>
                  <a:tcPr/>
                </a:tc>
                <a:tc>
                  <a:txBody>
                    <a:bodyPr/>
                    <a:lstStyle/>
                    <a:p>
                      <a:r>
                        <a:rPr lang="en-IE" dirty="0" smtClean="0"/>
                        <a:t>Valuation</a:t>
                      </a:r>
                      <a:endParaRPr lang="en-IE" dirty="0"/>
                    </a:p>
                  </a:txBody>
                  <a:tcPr/>
                </a:tc>
              </a:tr>
              <a:tr h="1321467">
                <a:tc>
                  <a:txBody>
                    <a:bodyPr/>
                    <a:lstStyle/>
                    <a:p>
                      <a:r>
                        <a:rPr lang="en-IE" sz="1800" dirty="0" smtClean="0"/>
                        <a:t>Glebe </a:t>
                      </a:r>
                    </a:p>
                    <a:p>
                      <a:r>
                        <a:rPr lang="en-IE" sz="1800" b="1" dirty="0" smtClean="0"/>
                        <a:t>Option</a:t>
                      </a:r>
                      <a:r>
                        <a:rPr lang="en-IE" sz="1800" b="1" baseline="0" dirty="0" smtClean="0"/>
                        <a:t> 1</a:t>
                      </a:r>
                      <a:r>
                        <a:rPr lang="en-IE" sz="1800" baseline="0" dirty="0" smtClean="0"/>
                        <a:t> - </a:t>
                      </a:r>
                      <a:r>
                        <a:rPr lang="en-IE" sz="1800" dirty="0" smtClean="0"/>
                        <a:t>Which</a:t>
                      </a:r>
                      <a:r>
                        <a:rPr lang="en-IE" sz="1800" baseline="0" dirty="0" smtClean="0"/>
                        <a:t> stand on their own grounds and </a:t>
                      </a:r>
                      <a:r>
                        <a:rPr lang="en-IE" sz="1800" u="sng" baseline="0" dirty="0" smtClean="0"/>
                        <a:t>could</a:t>
                      </a:r>
                      <a:r>
                        <a:rPr lang="en-IE" sz="1800" baseline="0" dirty="0" smtClean="0"/>
                        <a:t> be placed on the open market or sold separately</a:t>
                      </a:r>
                      <a:endParaRPr lang="en-IE" sz="1800" dirty="0"/>
                    </a:p>
                  </a:txBody>
                  <a:tcPr/>
                </a:tc>
                <a:tc>
                  <a:txBody>
                    <a:bodyPr/>
                    <a:lstStyle/>
                    <a:p>
                      <a:r>
                        <a:rPr lang="en-IE" sz="1800" dirty="0" smtClean="0"/>
                        <a:t>Record in statement</a:t>
                      </a:r>
                      <a:r>
                        <a:rPr lang="en-IE" sz="1800" baseline="0" dirty="0" smtClean="0"/>
                        <a:t> of assets &amp; liabilities at cost or deemed cost.  Cost is cost of construction or acquisition.  Deemed cost might be the valuation placed on the property for local property tax valuation or rateable valuation</a:t>
                      </a:r>
                      <a:endParaRPr lang="en-IE" sz="1800" dirty="0"/>
                    </a:p>
                  </a:txBody>
                  <a:tcPr/>
                </a:tc>
              </a:tr>
              <a:tr h="1817018">
                <a:tc>
                  <a:txBody>
                    <a:bodyPr/>
                    <a:lstStyle/>
                    <a:p>
                      <a:r>
                        <a:rPr lang="en-IE" sz="1800" dirty="0" smtClean="0"/>
                        <a:t>Glebe </a:t>
                      </a:r>
                    </a:p>
                    <a:p>
                      <a:r>
                        <a:rPr lang="en-IE" sz="1800" b="1" dirty="0" smtClean="0"/>
                        <a:t>Option 2</a:t>
                      </a:r>
                      <a:r>
                        <a:rPr lang="en-IE" sz="1800" dirty="0" smtClean="0"/>
                        <a:t> -</a:t>
                      </a:r>
                      <a:r>
                        <a:rPr lang="en-IE" sz="1800" baseline="0" dirty="0" smtClean="0"/>
                        <a:t> </a:t>
                      </a:r>
                      <a:r>
                        <a:rPr lang="en-IE" sz="1800" dirty="0" smtClean="0"/>
                        <a:t>Which</a:t>
                      </a:r>
                      <a:r>
                        <a:rPr lang="en-IE" sz="1800" baseline="0" dirty="0" smtClean="0"/>
                        <a:t> stand within the grounds of the Church &amp;/or graveyard and </a:t>
                      </a:r>
                      <a:r>
                        <a:rPr lang="en-IE" sz="1800" u="sng" baseline="0" dirty="0" smtClean="0"/>
                        <a:t>could</a:t>
                      </a:r>
                      <a:r>
                        <a:rPr lang="en-IE" sz="1800" baseline="0" dirty="0" smtClean="0"/>
                        <a:t> be placed on the open market or sold separately</a:t>
                      </a:r>
                      <a:endParaRPr lang="en-IE"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Record in statement</a:t>
                      </a:r>
                      <a:r>
                        <a:rPr lang="en-IE" sz="1800" baseline="0" dirty="0" smtClean="0"/>
                        <a:t> of assets &amp; liabilities or Balance Sheet at cost or deemed cost.  Cost is cost of construction or acquisition.  Deemed cost might be the valuation placed on the property for local property tax valuation or rateable valuation</a:t>
                      </a:r>
                      <a:endParaRPr lang="en-IE" sz="1800" dirty="0"/>
                    </a:p>
                  </a:txBody>
                  <a:tcPr/>
                </a:tc>
              </a:tr>
              <a:tr h="1817018">
                <a:tc>
                  <a:txBody>
                    <a:bodyPr/>
                    <a:lstStyle/>
                    <a:p>
                      <a:r>
                        <a:rPr lang="en-IE" sz="1800" dirty="0" smtClean="0"/>
                        <a:t>Glebe </a:t>
                      </a:r>
                    </a:p>
                    <a:p>
                      <a:r>
                        <a:rPr lang="en-IE" sz="1800" b="1" dirty="0" smtClean="0"/>
                        <a:t>Option 3 </a:t>
                      </a:r>
                      <a:r>
                        <a:rPr lang="en-IE" sz="1800" dirty="0" smtClean="0"/>
                        <a:t>-</a:t>
                      </a:r>
                      <a:r>
                        <a:rPr lang="en-IE" sz="1800" baseline="0" dirty="0" smtClean="0"/>
                        <a:t> </a:t>
                      </a:r>
                      <a:r>
                        <a:rPr lang="en-IE" sz="1800" dirty="0" smtClean="0"/>
                        <a:t>Which</a:t>
                      </a:r>
                      <a:r>
                        <a:rPr lang="en-IE" sz="1800" baseline="0" dirty="0" smtClean="0"/>
                        <a:t> stand within the grounds of the Church &amp;/or graveyard and </a:t>
                      </a:r>
                      <a:r>
                        <a:rPr lang="en-IE" sz="1800" u="sng" baseline="0" dirty="0" smtClean="0"/>
                        <a:t>could not</a:t>
                      </a:r>
                      <a:r>
                        <a:rPr lang="en-IE" sz="1800" baseline="0" dirty="0" smtClean="0"/>
                        <a:t> be placed on the open market or sold separately</a:t>
                      </a:r>
                      <a:endParaRPr lang="en-IE"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800" dirty="0" smtClean="0"/>
                        <a:t>These properties should be ascribed a value in the statement of assets &amp; liabilities or Balance</a:t>
                      </a:r>
                      <a:r>
                        <a:rPr lang="en-IE" sz="1800" baseline="0" dirty="0" smtClean="0"/>
                        <a:t> Sheet</a:t>
                      </a:r>
                      <a:r>
                        <a:rPr lang="en-IE" sz="1800" dirty="0" smtClean="0"/>
                        <a:t>.</a:t>
                      </a:r>
                      <a:r>
                        <a:rPr lang="en-IE" sz="1800" baseline="0" dirty="0" smtClean="0"/>
                        <a:t>  However, where no reliable record of cost of construction or acquisition exist and a valuation of such a property would lack sufficient reliability, then no value need be ascribed in the accounts. </a:t>
                      </a:r>
                      <a:endParaRPr lang="en-IE" sz="1800" dirty="0" smtClean="0"/>
                    </a:p>
                  </a:txBody>
                  <a:tcPr/>
                </a:tc>
              </a:tr>
            </a:tbl>
          </a:graphicData>
        </a:graphic>
      </p:graphicFrame>
    </p:spTree>
    <p:extLst>
      <p:ext uri="{BB962C8B-B14F-4D97-AF65-F5344CB8AC3E}">
        <p14:creationId xmlns:p14="http://schemas.microsoft.com/office/powerpoint/2010/main" val="1925091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6672"/>
          </a:xfrm>
        </p:spPr>
        <p:txBody>
          <a:bodyPr>
            <a:normAutofit fontScale="90000"/>
          </a:bodyPr>
          <a:lstStyle/>
          <a:p>
            <a:r>
              <a:rPr lang="en-IE" dirty="0" smtClean="0">
                <a:solidFill>
                  <a:srgbClr val="FF0000"/>
                </a:solidFill>
              </a:rPr>
              <a:t>Church properties</a:t>
            </a:r>
            <a:endParaRPr lang="en-IE" dirty="0">
              <a:solidFill>
                <a:srgbClr val="FF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62456929"/>
              </p:ext>
            </p:extLst>
          </p:nvPr>
        </p:nvGraphicFramePr>
        <p:xfrm>
          <a:off x="395536" y="1052736"/>
          <a:ext cx="8568952" cy="3317798"/>
        </p:xfrm>
        <a:graphic>
          <a:graphicData uri="http://schemas.openxmlformats.org/drawingml/2006/table">
            <a:tbl>
              <a:tblPr firstRow="1" bandRow="1">
                <a:tableStyleId>{5C22544A-7EE6-4342-B048-85BDC9FD1C3A}</a:tableStyleId>
              </a:tblPr>
              <a:tblGrid>
                <a:gridCol w="4284476"/>
                <a:gridCol w="4284476"/>
              </a:tblGrid>
              <a:tr h="315710">
                <a:tc>
                  <a:txBody>
                    <a:bodyPr/>
                    <a:lstStyle/>
                    <a:p>
                      <a:r>
                        <a:rPr lang="en-IE" sz="1800" dirty="0" smtClean="0"/>
                        <a:t>Church</a:t>
                      </a:r>
                      <a:r>
                        <a:rPr lang="en-IE" sz="1800" baseline="0" dirty="0" smtClean="0"/>
                        <a:t> property</a:t>
                      </a:r>
                      <a:endParaRPr lang="en-IE" sz="1800" dirty="0"/>
                    </a:p>
                  </a:txBody>
                  <a:tcPr/>
                </a:tc>
                <a:tc>
                  <a:txBody>
                    <a:bodyPr/>
                    <a:lstStyle/>
                    <a:p>
                      <a:r>
                        <a:rPr lang="en-IE" sz="1800" dirty="0" smtClean="0"/>
                        <a:t>Valuation</a:t>
                      </a:r>
                      <a:endParaRPr lang="en-IE" sz="1800" dirty="0"/>
                    </a:p>
                  </a:txBody>
                  <a:tcPr/>
                </a:tc>
              </a:tr>
              <a:tr h="940358">
                <a:tc>
                  <a:txBody>
                    <a:bodyPr/>
                    <a:lstStyle/>
                    <a:p>
                      <a:r>
                        <a:rPr lang="en-IE" sz="1800" dirty="0" smtClean="0"/>
                        <a:t>Glebe lands</a:t>
                      </a:r>
                      <a:endParaRPr lang="en-IE" sz="1800" dirty="0"/>
                    </a:p>
                  </a:txBody>
                  <a:tcPr/>
                </a:tc>
                <a:tc>
                  <a:txBody>
                    <a:bodyPr/>
                    <a:lstStyle/>
                    <a:p>
                      <a:r>
                        <a:rPr lang="en-IE" sz="1800" dirty="0" smtClean="0"/>
                        <a:t>May</a:t>
                      </a:r>
                      <a:r>
                        <a:rPr lang="en-IE" sz="1800" baseline="0" dirty="0" smtClean="0"/>
                        <a:t> be valued at the market value of an acre of land in the area.</a:t>
                      </a:r>
                      <a:endParaRPr lang="en-IE" sz="1800" dirty="0"/>
                    </a:p>
                  </a:txBody>
                  <a:tcPr/>
                </a:tc>
              </a:tr>
              <a:tr h="940358">
                <a:tc>
                  <a:txBody>
                    <a:bodyPr/>
                    <a:lstStyle/>
                    <a:p>
                      <a:r>
                        <a:rPr lang="en-IE" sz="1800" dirty="0" smtClean="0"/>
                        <a:t>Depreciation on Church Hall or Glebe</a:t>
                      </a:r>
                      <a:endParaRPr lang="en-IE" sz="1800" dirty="0"/>
                    </a:p>
                  </a:txBody>
                  <a:tcPr/>
                </a:tc>
                <a:tc>
                  <a:txBody>
                    <a:bodyPr/>
                    <a:lstStyle/>
                    <a:p>
                      <a:r>
                        <a:rPr lang="en-IE" sz="1800" dirty="0" smtClean="0"/>
                        <a:t>The select vestry may not need to provide for depreciation where</a:t>
                      </a:r>
                      <a:r>
                        <a:rPr lang="en-IE" sz="1800" baseline="0" dirty="0" smtClean="0"/>
                        <a:t> it deems:</a:t>
                      </a:r>
                    </a:p>
                    <a:p>
                      <a:pPr marL="342900" indent="-342900">
                        <a:buFont typeface="+mj-lt"/>
                        <a:buAutoNum type="arabicPeriod"/>
                      </a:pPr>
                      <a:r>
                        <a:rPr lang="en-IE" sz="1800" baseline="0" dirty="0" smtClean="0"/>
                        <a:t>The SV maintains the property in good repair</a:t>
                      </a:r>
                    </a:p>
                    <a:p>
                      <a:pPr marL="342900" indent="-342900">
                        <a:buFont typeface="+mj-lt"/>
                        <a:buAutoNum type="arabicPeriod"/>
                      </a:pPr>
                      <a:r>
                        <a:rPr lang="en-IE" sz="1800" baseline="0" dirty="0" smtClean="0"/>
                        <a:t>The current estimated residual value is not less than the carrying value / book cost</a:t>
                      </a:r>
                    </a:p>
                    <a:p>
                      <a:pPr marL="342900" indent="-342900">
                        <a:buFont typeface="+mj-lt"/>
                        <a:buAutoNum type="arabicPeriod"/>
                      </a:pPr>
                      <a:r>
                        <a:rPr lang="en-IE" sz="1800" baseline="0" dirty="0" smtClean="0"/>
                        <a:t>The remaining useful life of the building exceeds 50 years</a:t>
                      </a:r>
                      <a:endParaRPr lang="en-IE" sz="1800" dirty="0" smtClean="0"/>
                    </a:p>
                  </a:txBody>
                  <a:tcPr/>
                </a:tc>
              </a:tr>
            </a:tbl>
          </a:graphicData>
        </a:graphic>
      </p:graphicFrame>
      <p:sp>
        <p:nvSpPr>
          <p:cNvPr id="3" name="TextBox 2"/>
          <p:cNvSpPr txBox="1"/>
          <p:nvPr/>
        </p:nvSpPr>
        <p:spPr>
          <a:xfrm>
            <a:off x="791580" y="4725144"/>
            <a:ext cx="7776864" cy="646331"/>
          </a:xfrm>
          <a:prstGeom prst="rect">
            <a:avLst/>
          </a:prstGeom>
          <a:noFill/>
        </p:spPr>
        <p:txBody>
          <a:bodyPr wrap="square" rtlCol="0">
            <a:spAutoFit/>
          </a:bodyPr>
          <a:lstStyle/>
          <a:p>
            <a:pPr algn="ctr"/>
            <a:r>
              <a:rPr lang="en-IE" b="1" dirty="0" smtClean="0">
                <a:solidFill>
                  <a:srgbClr val="FF0000"/>
                </a:solidFill>
              </a:rPr>
              <a:t>Please note insurance valuations of your property is a separate matter and you will need to discuss insurance valuations with your insurance broker</a:t>
            </a:r>
            <a:endParaRPr lang="en-IE" b="1" dirty="0">
              <a:solidFill>
                <a:srgbClr val="FF0000"/>
              </a:solidFill>
            </a:endParaRPr>
          </a:p>
        </p:txBody>
      </p:sp>
    </p:spTree>
    <p:extLst>
      <p:ext uri="{BB962C8B-B14F-4D97-AF65-F5344CB8AC3E}">
        <p14:creationId xmlns:p14="http://schemas.microsoft.com/office/powerpoint/2010/main" val="2832975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516672"/>
          </a:xfrm>
        </p:spPr>
        <p:txBody>
          <a:bodyPr>
            <a:normAutofit fontScale="90000"/>
          </a:bodyPr>
          <a:lstStyle/>
          <a:p>
            <a:r>
              <a:rPr lang="en-IE" dirty="0" smtClean="0">
                <a:solidFill>
                  <a:srgbClr val="FF0000"/>
                </a:solidFill>
              </a:rPr>
              <a:t>Parish investments</a:t>
            </a:r>
            <a:endParaRPr lang="en-IE" dirty="0">
              <a:solidFill>
                <a:srgbClr val="FF0000"/>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32185441"/>
              </p:ext>
            </p:extLst>
          </p:nvPr>
        </p:nvGraphicFramePr>
        <p:xfrm>
          <a:off x="395536" y="1052736"/>
          <a:ext cx="8568952" cy="4680520"/>
        </p:xfrm>
        <a:graphic>
          <a:graphicData uri="http://schemas.openxmlformats.org/drawingml/2006/table">
            <a:tbl>
              <a:tblPr firstRow="1" bandRow="1">
                <a:tableStyleId>{5C22544A-7EE6-4342-B048-85BDC9FD1C3A}</a:tableStyleId>
              </a:tblPr>
              <a:tblGrid>
                <a:gridCol w="4284476"/>
                <a:gridCol w="4284476"/>
              </a:tblGrid>
              <a:tr h="392771">
                <a:tc>
                  <a:txBody>
                    <a:bodyPr/>
                    <a:lstStyle/>
                    <a:p>
                      <a:r>
                        <a:rPr lang="en-IE" dirty="0" smtClean="0"/>
                        <a:t>Parish Investment</a:t>
                      </a:r>
                      <a:endParaRPr lang="en-IE" dirty="0"/>
                    </a:p>
                  </a:txBody>
                  <a:tcPr/>
                </a:tc>
                <a:tc>
                  <a:txBody>
                    <a:bodyPr/>
                    <a:lstStyle/>
                    <a:p>
                      <a:r>
                        <a:rPr lang="en-IE" dirty="0" smtClean="0"/>
                        <a:t>Valuation</a:t>
                      </a:r>
                      <a:endParaRPr lang="en-IE" dirty="0"/>
                    </a:p>
                  </a:txBody>
                  <a:tcPr/>
                </a:tc>
              </a:tr>
              <a:tr h="4287749">
                <a:tc>
                  <a:txBody>
                    <a:bodyPr/>
                    <a:lstStyle/>
                    <a:p>
                      <a:r>
                        <a:rPr lang="en-IE" sz="1600" dirty="0" smtClean="0"/>
                        <a:t>Externally managed parish investments should</a:t>
                      </a:r>
                      <a:r>
                        <a:rPr lang="en-IE" sz="1600" baseline="0" dirty="0" smtClean="0"/>
                        <a:t> be included in the statement of assets &amp; liabilities</a:t>
                      </a:r>
                    </a:p>
                    <a:p>
                      <a:endParaRPr lang="en-GB" sz="1600" baseline="0" dirty="0" smtClean="0"/>
                    </a:p>
                    <a:p>
                      <a:r>
                        <a:rPr lang="en-GB" sz="1600" baseline="0" dirty="0" smtClean="0"/>
                        <a:t>Who might external fund managers be:</a:t>
                      </a:r>
                    </a:p>
                    <a:p>
                      <a:endParaRPr lang="en-IE" sz="1600" baseline="0" dirty="0" smtClean="0"/>
                    </a:p>
                    <a:p>
                      <a:pPr marL="285750" indent="-285750">
                        <a:buFont typeface="Arial" panose="020B0604020202020204" pitchFamily="34" charset="0"/>
                        <a:buChar char="•"/>
                      </a:pPr>
                      <a:r>
                        <a:rPr lang="en-IE" sz="1600" baseline="0" dirty="0" smtClean="0"/>
                        <a:t>RCB General Unit Trust ROI or NI</a:t>
                      </a:r>
                    </a:p>
                    <a:p>
                      <a:pPr marL="285750" indent="-285750">
                        <a:buFont typeface="Arial" panose="020B0604020202020204" pitchFamily="34" charset="0"/>
                        <a:buChar char="•"/>
                      </a:pPr>
                      <a:r>
                        <a:rPr lang="en-IE" sz="1600" baseline="0" dirty="0" smtClean="0"/>
                        <a:t>Church of Ireland Trustees (NI only)</a:t>
                      </a:r>
                    </a:p>
                    <a:p>
                      <a:pPr marL="285750" indent="-285750">
                        <a:buFont typeface="Arial" panose="020B0604020202020204" pitchFamily="34" charset="0"/>
                        <a:buChar char="•"/>
                      </a:pPr>
                      <a:r>
                        <a:rPr lang="en-IE" sz="1600" baseline="0" dirty="0" smtClean="0"/>
                        <a:t>Shares Independently held</a:t>
                      </a:r>
                      <a:endParaRPr lang="en-IE" sz="1600" dirty="0" smtClean="0"/>
                    </a:p>
                    <a:p>
                      <a:endParaRPr lang="en-IE" sz="1600" baseline="0" dirty="0" smtClean="0"/>
                    </a:p>
                    <a:p>
                      <a:endParaRPr lang="en-IE" sz="1600" baseline="0" dirty="0" smtClean="0"/>
                    </a:p>
                    <a:p>
                      <a:r>
                        <a:rPr lang="en-IE" sz="1600" baseline="0" dirty="0" smtClean="0"/>
                        <a:t>Where the investments are held in trust by the RCB a note should be included on the statement of assets and liabilities or the balance sheet to note that specific investments or funds are held in trust by the RB</a:t>
                      </a:r>
                    </a:p>
                    <a:p>
                      <a:endParaRPr lang="en-IE"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600" dirty="0" smtClean="0"/>
                        <a:t>Valuation</a:t>
                      </a:r>
                      <a:r>
                        <a:rPr lang="en-IE" sz="1600" baseline="0" dirty="0" smtClean="0"/>
                        <a:t> to be included on Statement of Assets &amp; Liabilities or Balance Sheet will be the </a:t>
                      </a:r>
                      <a:r>
                        <a:rPr lang="en-IE" sz="1600" b="1" u="sng" baseline="0" dirty="0" smtClean="0"/>
                        <a:t>market value of the investments at the year end</a:t>
                      </a:r>
                      <a:endParaRPr lang="en-IE" sz="16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IE"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600" baseline="0" dirty="0" smtClean="0"/>
                        <a:t>The </a:t>
                      </a:r>
                      <a:r>
                        <a:rPr lang="en-IE" sz="1600" b="1" u="sng" baseline="0" dirty="0" smtClean="0"/>
                        <a:t>external investment manager </a:t>
                      </a:r>
                      <a:r>
                        <a:rPr lang="en-IE" sz="1600" baseline="0" dirty="0" smtClean="0"/>
                        <a:t>(RCB/CIT/other) </a:t>
                      </a:r>
                      <a:r>
                        <a:rPr lang="en-IE" sz="1600" b="1" u="sng" baseline="0" dirty="0" smtClean="0"/>
                        <a:t>will be able to provide a year end market valuation per unit</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600" i="1" u="sng" baseline="0" dirty="0" smtClean="0"/>
                        <a:t>RCB General Unit Trust Investments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6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600" i="0" baseline="0" dirty="0" smtClean="0"/>
                        <a:t>Investment  valuations may be obtained from the RCB for  the Parish year end accounts after year  end  </a:t>
                      </a:r>
                    </a:p>
                    <a:p>
                      <a:pPr marL="0" marR="0" indent="0" algn="l" defTabSz="914400" rtl="0" eaLnBrk="1" fontAlgn="auto" latinLnBrk="0" hangingPunct="1">
                        <a:lnSpc>
                          <a:spcPct val="100000"/>
                        </a:lnSpc>
                        <a:spcBef>
                          <a:spcPts val="0"/>
                        </a:spcBef>
                        <a:spcAft>
                          <a:spcPts val="0"/>
                        </a:spcAft>
                        <a:buClrTx/>
                        <a:buSzTx/>
                        <a:buFontTx/>
                        <a:buNone/>
                        <a:tabLst/>
                        <a:defRPr/>
                      </a:pPr>
                      <a:endParaRPr lang="en-IE" sz="16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600" i="0" baseline="0" dirty="0" smtClean="0"/>
                        <a:t>The Church of Ireland web site under Parish resources provides a facility for a Parish to value its own investments and obtain a valuation immediately</a:t>
                      </a:r>
                    </a:p>
                  </a:txBody>
                  <a:tcPr/>
                </a:tc>
              </a:tr>
            </a:tbl>
          </a:graphicData>
        </a:graphic>
      </p:graphicFrame>
    </p:spTree>
    <p:extLst>
      <p:ext uri="{BB962C8B-B14F-4D97-AF65-F5344CB8AC3E}">
        <p14:creationId xmlns:p14="http://schemas.microsoft.com/office/powerpoint/2010/main" val="978887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933056"/>
            <a:ext cx="6400800" cy="2277244"/>
          </a:xfrm>
        </p:spPr>
        <p:txBody>
          <a:bodyPr>
            <a:normAutofit/>
          </a:bodyPr>
          <a:lstStyle/>
          <a:p>
            <a:r>
              <a:rPr lang="en-IE" sz="2400" dirty="0" smtClean="0"/>
              <a:t>Parish bank accounts</a:t>
            </a:r>
            <a:endParaRPr lang="en-IE" dirty="0"/>
          </a:p>
          <a:p>
            <a:r>
              <a:rPr lang="en-GB" sz="2400" dirty="0" smtClean="0"/>
              <a:t>Payments to employees or other</a:t>
            </a:r>
          </a:p>
          <a:p>
            <a:r>
              <a:rPr lang="en-GB" sz="2400" dirty="0" smtClean="0"/>
              <a:t>Cyber crime</a:t>
            </a:r>
            <a:endParaRPr lang="en-IE" sz="2400" dirty="0"/>
          </a:p>
          <a:p>
            <a:r>
              <a:rPr lang="en-GB" sz="2400" dirty="0" smtClean="0"/>
              <a:t>Parish Resources</a:t>
            </a:r>
          </a:p>
          <a:p>
            <a:endParaRPr lang="en-GB" sz="2400" dirty="0" smtClean="0"/>
          </a:p>
        </p:txBody>
      </p:sp>
      <p:sp>
        <p:nvSpPr>
          <p:cNvPr id="4" name="Slide Number Placeholder 3"/>
          <p:cNvSpPr>
            <a:spLocks noGrp="1"/>
          </p:cNvSpPr>
          <p:nvPr>
            <p:ph type="sldNum" sz="quarter" idx="12"/>
          </p:nvPr>
        </p:nvSpPr>
        <p:spPr/>
        <p:txBody>
          <a:bodyPr/>
          <a:lstStyle/>
          <a:p>
            <a:fld id="{6F42FDE4-A7DD-41A7-A0A6-9B649FB43336}" type="slidenum">
              <a:rPr lang="en-US" smtClean="0"/>
              <a:pPr/>
              <a:t>33</a:t>
            </a:fld>
            <a:endParaRPr lang="en-US" dirty="0"/>
          </a:p>
        </p:txBody>
      </p:sp>
      <p:sp>
        <p:nvSpPr>
          <p:cNvPr id="5" name="Title 4"/>
          <p:cNvSpPr>
            <a:spLocks noGrp="1"/>
          </p:cNvSpPr>
          <p:nvPr>
            <p:ph type="ctrTitle"/>
          </p:nvPr>
        </p:nvSpPr>
        <p:spPr>
          <a:xfrm>
            <a:off x="467544" y="1268760"/>
            <a:ext cx="8229600" cy="2088232"/>
          </a:xfrm>
        </p:spPr>
        <p:txBody>
          <a:bodyPr>
            <a:normAutofit/>
          </a:bodyPr>
          <a:lstStyle/>
          <a:p>
            <a:r>
              <a:rPr lang="en-IE" sz="2700" dirty="0" smtClean="0"/>
              <a:t>Transitioning – watch out for</a:t>
            </a:r>
            <a:endParaRPr lang="en-IE" sz="2700" dirty="0"/>
          </a:p>
        </p:txBody>
      </p:sp>
    </p:spTree>
    <p:extLst>
      <p:ext uri="{BB962C8B-B14F-4D97-AF65-F5344CB8AC3E}">
        <p14:creationId xmlns:p14="http://schemas.microsoft.com/office/powerpoint/2010/main" val="1244902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0"/>
            <a:ext cx="8948057" cy="624114"/>
          </a:xfrm>
        </p:spPr>
        <p:txBody>
          <a:bodyPr>
            <a:noAutofit/>
          </a:bodyPr>
          <a:lstStyle/>
          <a:p>
            <a:r>
              <a:rPr lang="en-IE" sz="2800" b="1" dirty="0" smtClean="0">
                <a:solidFill>
                  <a:srgbClr val="FF0000"/>
                </a:solidFill>
                <a:latin typeface="+mn-lt"/>
              </a:rPr>
              <a:t>Parish Bank Accounts</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34</a:t>
            </a:fld>
            <a:endParaRPr lang="en-IE" dirty="0"/>
          </a:p>
        </p:txBody>
      </p:sp>
      <p:sp>
        <p:nvSpPr>
          <p:cNvPr id="3" name="Content Placeholder 2"/>
          <p:cNvSpPr>
            <a:spLocks noGrp="1"/>
          </p:cNvSpPr>
          <p:nvPr>
            <p:ph sz="quarter" idx="1"/>
          </p:nvPr>
        </p:nvSpPr>
        <p:spPr>
          <a:xfrm>
            <a:off x="200027" y="754743"/>
            <a:ext cx="8802461" cy="5892800"/>
          </a:xfrm>
        </p:spPr>
        <p:txBody>
          <a:bodyPr>
            <a:normAutofit/>
          </a:bodyPr>
          <a:lstStyle/>
          <a:p>
            <a:pPr marL="0" indent="0">
              <a:buNone/>
            </a:pPr>
            <a:r>
              <a:rPr lang="en-IE" dirty="0" smtClean="0"/>
              <a:t>Parishes </a:t>
            </a:r>
            <a:r>
              <a:rPr lang="en-IE" dirty="0"/>
              <a:t>historically have produced accounts for each bank account held on a receipts and payments basis</a:t>
            </a:r>
            <a:r>
              <a:rPr lang="en-IE" dirty="0" smtClean="0"/>
              <a:t>.</a:t>
            </a:r>
          </a:p>
          <a:p>
            <a:pPr marL="0" indent="0">
              <a:buNone/>
            </a:pPr>
            <a:endParaRPr lang="en-IE" dirty="0"/>
          </a:p>
          <a:p>
            <a:pPr>
              <a:buFont typeface="Wingdings" panose="05000000000000000000" pitchFamily="2" charset="2"/>
              <a:buChar char="Ø"/>
            </a:pPr>
            <a:r>
              <a:rPr lang="en-IE" dirty="0" smtClean="0"/>
              <a:t>Going </a:t>
            </a:r>
            <a:r>
              <a:rPr lang="en-IE" dirty="0"/>
              <a:t>forward </a:t>
            </a:r>
            <a:r>
              <a:rPr lang="en-IE" dirty="0" smtClean="0"/>
              <a:t>need </a:t>
            </a:r>
            <a:r>
              <a:rPr lang="en-IE" dirty="0"/>
              <a:t>to bring all </a:t>
            </a:r>
            <a:r>
              <a:rPr lang="en-IE" dirty="0" smtClean="0"/>
              <a:t>accounts </a:t>
            </a:r>
            <a:r>
              <a:rPr lang="en-IE" dirty="0"/>
              <a:t>into </a:t>
            </a:r>
            <a:r>
              <a:rPr lang="en-IE" b="1" dirty="0"/>
              <a:t>one set of Parish </a:t>
            </a:r>
            <a:r>
              <a:rPr lang="en-IE" b="1" dirty="0" smtClean="0"/>
              <a:t>accounts. </a:t>
            </a:r>
            <a:endParaRPr lang="en-IE" b="1" dirty="0"/>
          </a:p>
          <a:p>
            <a:pPr>
              <a:buFont typeface="Wingdings" panose="05000000000000000000" pitchFamily="2" charset="2"/>
              <a:buChar char="Ø"/>
            </a:pPr>
            <a:r>
              <a:rPr lang="en-IE" dirty="0"/>
              <a:t>Need for Parish organisations to produce accounts for the </a:t>
            </a:r>
            <a:r>
              <a:rPr lang="en-IE" b="1" dirty="0"/>
              <a:t>same accounting period</a:t>
            </a:r>
            <a:r>
              <a:rPr lang="en-IE" dirty="0"/>
              <a:t> (i.e. all tie in with the same year end date</a:t>
            </a:r>
            <a:r>
              <a:rPr lang="en-IE" dirty="0" smtClean="0"/>
              <a:t>).</a:t>
            </a:r>
            <a:endParaRPr lang="en-IE" dirty="0"/>
          </a:p>
          <a:p>
            <a:pPr>
              <a:buFont typeface="Wingdings" panose="05000000000000000000" pitchFamily="2" charset="2"/>
              <a:buChar char="Ø"/>
            </a:pPr>
            <a:r>
              <a:rPr lang="en-IE" dirty="0" smtClean="0"/>
              <a:t>Include activities </a:t>
            </a:r>
            <a:r>
              <a:rPr lang="en-IE" dirty="0"/>
              <a:t>which are </a:t>
            </a:r>
            <a:r>
              <a:rPr lang="en-IE" b="1" dirty="0"/>
              <a:t>part of the </a:t>
            </a:r>
            <a:r>
              <a:rPr lang="en-IE" b="1" dirty="0" smtClean="0"/>
              <a:t>parish </a:t>
            </a:r>
            <a:r>
              <a:rPr lang="en-IE" dirty="0"/>
              <a:t>e.g. choir, active retirement group, flower club</a:t>
            </a:r>
            <a:r>
              <a:rPr lang="en-IE" dirty="0" smtClean="0"/>
              <a:t>. </a:t>
            </a:r>
            <a:endParaRPr lang="en-IE" dirty="0"/>
          </a:p>
          <a:p>
            <a:pPr>
              <a:buFont typeface="Wingdings" panose="05000000000000000000" pitchFamily="2" charset="2"/>
              <a:buChar char="Ø"/>
            </a:pPr>
            <a:r>
              <a:rPr lang="en-IE" dirty="0" smtClean="0"/>
              <a:t>Organisation </a:t>
            </a:r>
            <a:r>
              <a:rPr lang="en-IE" dirty="0"/>
              <a:t>with national </a:t>
            </a:r>
            <a:r>
              <a:rPr lang="en-IE" dirty="0" smtClean="0"/>
              <a:t>head-quarters </a:t>
            </a:r>
            <a:r>
              <a:rPr lang="en-IE" dirty="0"/>
              <a:t>should </a:t>
            </a:r>
            <a:r>
              <a:rPr lang="en-IE" b="1" dirty="0"/>
              <a:t>not</a:t>
            </a:r>
            <a:r>
              <a:rPr lang="en-IE" dirty="0"/>
              <a:t> be included in your Parish accounts e.g. Boys Brigade, Girls Friendly Society, Girls Brigade, Mothers </a:t>
            </a:r>
            <a:r>
              <a:rPr lang="en-IE" dirty="0" smtClean="0"/>
              <a:t>Union, these organisations will produce separate accounts.</a:t>
            </a:r>
            <a:endParaRPr lang="en-IE" dirty="0"/>
          </a:p>
          <a:p>
            <a:endParaRPr lang="en-IE" dirty="0"/>
          </a:p>
        </p:txBody>
      </p:sp>
    </p:spTree>
    <p:extLst>
      <p:ext uri="{BB962C8B-B14F-4D97-AF65-F5344CB8AC3E}">
        <p14:creationId xmlns:p14="http://schemas.microsoft.com/office/powerpoint/2010/main" val="3160350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0"/>
            <a:ext cx="8948057" cy="624114"/>
          </a:xfrm>
        </p:spPr>
        <p:txBody>
          <a:bodyPr>
            <a:noAutofit/>
          </a:bodyPr>
          <a:lstStyle/>
          <a:p>
            <a:r>
              <a:rPr lang="en-IE" sz="2800" b="1" dirty="0" smtClean="0">
                <a:solidFill>
                  <a:srgbClr val="FF0000"/>
                </a:solidFill>
                <a:latin typeface="+mn-lt"/>
              </a:rPr>
              <a:t>Parish Payments</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35</a:t>
            </a:fld>
            <a:endParaRPr lang="en-IE" dirty="0"/>
          </a:p>
        </p:txBody>
      </p:sp>
      <p:sp>
        <p:nvSpPr>
          <p:cNvPr id="3" name="Content Placeholder 2"/>
          <p:cNvSpPr>
            <a:spLocks noGrp="1"/>
          </p:cNvSpPr>
          <p:nvPr>
            <p:ph sz="quarter" idx="1"/>
          </p:nvPr>
        </p:nvSpPr>
        <p:spPr>
          <a:xfrm>
            <a:off x="200027" y="754743"/>
            <a:ext cx="8802461" cy="5892800"/>
          </a:xfrm>
        </p:spPr>
        <p:txBody>
          <a:bodyPr>
            <a:normAutofit lnSpcReduction="10000"/>
          </a:bodyPr>
          <a:lstStyle/>
          <a:p>
            <a:r>
              <a:rPr lang="en-IE" dirty="0" smtClean="0"/>
              <a:t>Parish employees are those who are employed under a contract of employment and who are paid a gross salary with PAYE &amp; related taxes deducted and remitted to Revenue</a:t>
            </a:r>
            <a:r>
              <a:rPr lang="en-IE" dirty="0"/>
              <a:t> </a:t>
            </a:r>
            <a:r>
              <a:rPr lang="en-IE" dirty="0" smtClean="0"/>
              <a:t>by the Parish</a:t>
            </a:r>
          </a:p>
          <a:p>
            <a:endParaRPr lang="en-IE" dirty="0" smtClean="0"/>
          </a:p>
          <a:p>
            <a:r>
              <a:rPr lang="en-IE" dirty="0" smtClean="0"/>
              <a:t>Clergy paid centrally by the RCB are office holders and not deemed to be employees</a:t>
            </a:r>
          </a:p>
          <a:p>
            <a:endParaRPr lang="en-IE" dirty="0" smtClean="0"/>
          </a:p>
          <a:p>
            <a:r>
              <a:rPr lang="en-IE" dirty="0" smtClean="0"/>
              <a:t>Gift vouchers up to a maximum of €500 can be paid to </a:t>
            </a:r>
            <a:r>
              <a:rPr lang="en-IE" u="sng" dirty="0" smtClean="0"/>
              <a:t>an employee </a:t>
            </a:r>
          </a:p>
          <a:p>
            <a:endParaRPr lang="en-IE" u="sng" dirty="0"/>
          </a:p>
          <a:p>
            <a:r>
              <a:rPr lang="en-IE" dirty="0" smtClean="0"/>
              <a:t>Out of pocket expenses paid to volunteers should be vouched by a receipt</a:t>
            </a:r>
          </a:p>
          <a:p>
            <a:endParaRPr lang="en-IE" dirty="0" smtClean="0"/>
          </a:p>
          <a:p>
            <a:r>
              <a:rPr lang="en-IE" dirty="0" smtClean="0"/>
              <a:t>Honoraria payments should be dealt with by the individual receiving the payment in their annual tax returns</a:t>
            </a:r>
          </a:p>
          <a:p>
            <a:endParaRPr lang="en-IE" dirty="0" smtClean="0"/>
          </a:p>
          <a:p>
            <a:endParaRPr lang="en-IE" dirty="0"/>
          </a:p>
        </p:txBody>
      </p:sp>
    </p:spTree>
    <p:extLst>
      <p:ext uri="{BB962C8B-B14F-4D97-AF65-F5344CB8AC3E}">
        <p14:creationId xmlns:p14="http://schemas.microsoft.com/office/powerpoint/2010/main" val="709791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0"/>
            <a:ext cx="8948057" cy="624114"/>
          </a:xfrm>
        </p:spPr>
        <p:txBody>
          <a:bodyPr>
            <a:noAutofit/>
          </a:bodyPr>
          <a:lstStyle/>
          <a:p>
            <a:r>
              <a:rPr lang="en-IE" sz="2800" b="1" dirty="0" smtClean="0">
                <a:solidFill>
                  <a:srgbClr val="FF0000"/>
                </a:solidFill>
                <a:latin typeface="+mn-lt"/>
              </a:rPr>
              <a:t>Cyber Fraud</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36</a:t>
            </a:fld>
            <a:endParaRPr lang="en-IE" dirty="0"/>
          </a:p>
        </p:txBody>
      </p:sp>
      <p:sp>
        <p:nvSpPr>
          <p:cNvPr id="3" name="Content Placeholder 2"/>
          <p:cNvSpPr>
            <a:spLocks noGrp="1"/>
          </p:cNvSpPr>
          <p:nvPr>
            <p:ph sz="quarter" idx="1"/>
          </p:nvPr>
        </p:nvSpPr>
        <p:spPr>
          <a:xfrm>
            <a:off x="200027" y="754743"/>
            <a:ext cx="8802461" cy="5892800"/>
          </a:xfrm>
        </p:spPr>
        <p:txBody>
          <a:bodyPr>
            <a:normAutofit/>
          </a:bodyPr>
          <a:lstStyle/>
          <a:p>
            <a:r>
              <a:rPr lang="en-IE" dirty="0" smtClean="0"/>
              <a:t>Cyber criminal activity has increased significantly </a:t>
            </a:r>
          </a:p>
          <a:p>
            <a:endParaRPr lang="en-IE" dirty="0" smtClean="0"/>
          </a:p>
          <a:p>
            <a:r>
              <a:rPr lang="en-IE" dirty="0" smtClean="0"/>
              <a:t>Be careful if you get an email to advise of a change to a bank account for a supplier or contractor – always </a:t>
            </a:r>
            <a:r>
              <a:rPr lang="en-IE" b="1" dirty="0" smtClean="0">
                <a:solidFill>
                  <a:srgbClr val="FF0000"/>
                </a:solidFill>
              </a:rPr>
              <a:t>make a person to person phone call </a:t>
            </a:r>
            <a:r>
              <a:rPr lang="en-IE" dirty="0" smtClean="0"/>
              <a:t>to the person to confirm the change is genuine</a:t>
            </a:r>
          </a:p>
          <a:p>
            <a:endParaRPr lang="en-IE" dirty="0"/>
          </a:p>
          <a:p>
            <a:r>
              <a:rPr lang="en-IE" dirty="0" smtClean="0"/>
              <a:t>Be aware of suspicious looking emails pertaining to come from someone you know asking you to transfer funds urgently – </a:t>
            </a:r>
            <a:r>
              <a:rPr lang="en-IE" b="1" dirty="0" smtClean="0">
                <a:solidFill>
                  <a:srgbClr val="FF0000"/>
                </a:solidFill>
              </a:rPr>
              <a:t>don’t do it!</a:t>
            </a:r>
            <a:r>
              <a:rPr lang="en-IE" b="1" dirty="0" smtClean="0"/>
              <a:t>– </a:t>
            </a:r>
            <a:r>
              <a:rPr lang="en-IE" dirty="0" smtClean="0"/>
              <a:t>make a phone call first</a:t>
            </a:r>
          </a:p>
          <a:p>
            <a:endParaRPr lang="en-IE" dirty="0"/>
          </a:p>
          <a:p>
            <a:r>
              <a:rPr lang="en-IE" dirty="0" smtClean="0"/>
              <a:t>Be aware of phishing emails asking you to click on links</a:t>
            </a:r>
          </a:p>
          <a:p>
            <a:endParaRPr lang="en-IE" dirty="0" smtClean="0"/>
          </a:p>
          <a:p>
            <a:endParaRPr lang="en-IE" dirty="0"/>
          </a:p>
        </p:txBody>
      </p:sp>
    </p:spTree>
    <p:extLst>
      <p:ext uri="{BB962C8B-B14F-4D97-AF65-F5344CB8AC3E}">
        <p14:creationId xmlns:p14="http://schemas.microsoft.com/office/powerpoint/2010/main" val="40191762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0"/>
            <a:ext cx="8948057" cy="624114"/>
          </a:xfrm>
        </p:spPr>
        <p:txBody>
          <a:bodyPr>
            <a:noAutofit/>
          </a:bodyPr>
          <a:lstStyle/>
          <a:p>
            <a:r>
              <a:rPr lang="en-GB" sz="2800" b="1" dirty="0" smtClean="0">
                <a:solidFill>
                  <a:srgbClr val="FF0000"/>
                </a:solidFill>
                <a:latin typeface="+mn-lt"/>
              </a:rPr>
              <a:t>Finally </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37</a:t>
            </a:fld>
            <a:endParaRPr lang="en-IE" dirty="0"/>
          </a:p>
        </p:txBody>
      </p:sp>
      <p:sp>
        <p:nvSpPr>
          <p:cNvPr id="3" name="Content Placeholder 2"/>
          <p:cNvSpPr>
            <a:spLocks noGrp="1"/>
          </p:cNvSpPr>
          <p:nvPr>
            <p:ph sz="quarter" idx="1"/>
          </p:nvPr>
        </p:nvSpPr>
        <p:spPr>
          <a:xfrm>
            <a:off x="200027" y="754743"/>
            <a:ext cx="8802461" cy="5892800"/>
          </a:xfrm>
        </p:spPr>
        <p:txBody>
          <a:bodyPr>
            <a:normAutofit lnSpcReduction="10000"/>
          </a:bodyPr>
          <a:lstStyle/>
          <a:p>
            <a:pPr marL="514350" indent="-514350">
              <a:buFont typeface="+mj-lt"/>
              <a:buAutoNum type="arabicPeriod"/>
            </a:pPr>
            <a:r>
              <a:rPr lang="en-IE" dirty="0" smtClean="0"/>
              <a:t>The RCB will be working with Diocese to call forward parishes for registration and your Diocese will communicate with you</a:t>
            </a:r>
          </a:p>
          <a:p>
            <a:pPr marL="514350" indent="-514350">
              <a:buFont typeface="+mj-lt"/>
              <a:buAutoNum type="arabicPeriod"/>
            </a:pPr>
            <a:endParaRPr lang="en-IE" dirty="0" smtClean="0"/>
          </a:p>
          <a:p>
            <a:pPr marL="514350" indent="-514350">
              <a:buFont typeface="+mj-lt"/>
              <a:buAutoNum type="arabicPeriod"/>
            </a:pPr>
            <a:r>
              <a:rPr lang="en-GB" dirty="0" smtClean="0"/>
              <a:t>You should assess the parish income and expenditure to establish if Parish will fall under or over €100,000 income &amp; expenditure threshold</a:t>
            </a:r>
          </a:p>
          <a:p>
            <a:pPr marL="514350" indent="-514350">
              <a:buFont typeface="+mj-lt"/>
              <a:buAutoNum type="arabicPeriod"/>
            </a:pPr>
            <a:endParaRPr lang="en-GB" dirty="0" smtClean="0"/>
          </a:p>
          <a:p>
            <a:pPr marL="514350" indent="-514350">
              <a:buFont typeface="+mj-lt"/>
              <a:buAutoNum type="arabicPeriod"/>
            </a:pPr>
            <a:r>
              <a:rPr lang="en-GB" dirty="0" smtClean="0"/>
              <a:t>You should have a look on Parish resources for the sample accounts and guidance notes</a:t>
            </a:r>
          </a:p>
          <a:p>
            <a:pPr marL="514350" indent="-514350">
              <a:buFont typeface="+mj-lt"/>
              <a:buAutoNum type="arabicPeriod"/>
            </a:pPr>
            <a:endParaRPr lang="en-GB" dirty="0" smtClean="0"/>
          </a:p>
          <a:p>
            <a:pPr marL="514350" indent="-514350">
              <a:buFont typeface="+mj-lt"/>
              <a:buAutoNum type="arabicPeriod"/>
            </a:pPr>
            <a:r>
              <a:rPr lang="en-GB" dirty="0" smtClean="0"/>
              <a:t>Seek out local support if you need guidance</a:t>
            </a:r>
          </a:p>
          <a:p>
            <a:pPr marL="514350" indent="-514350">
              <a:buFont typeface="+mj-lt"/>
              <a:buAutoNum type="arabicPeriod"/>
            </a:pPr>
            <a:endParaRPr lang="en-GB" dirty="0" smtClean="0"/>
          </a:p>
          <a:p>
            <a:pPr marL="514350" indent="-514350">
              <a:buFont typeface="+mj-lt"/>
              <a:buAutoNum type="arabicPeriod"/>
            </a:pPr>
            <a:r>
              <a:rPr lang="en-GB" dirty="0" smtClean="0"/>
              <a:t>Recommend Parishes commence to transition to the sample receipts and payments accounts </a:t>
            </a:r>
            <a:endParaRPr lang="en-IE" dirty="0" smtClean="0"/>
          </a:p>
          <a:p>
            <a:endParaRPr lang="en-IE" dirty="0" smtClean="0"/>
          </a:p>
          <a:p>
            <a:endParaRPr lang="en-IE" dirty="0"/>
          </a:p>
        </p:txBody>
      </p:sp>
    </p:spTree>
    <p:extLst>
      <p:ext uri="{BB962C8B-B14F-4D97-AF65-F5344CB8AC3E}">
        <p14:creationId xmlns:p14="http://schemas.microsoft.com/office/powerpoint/2010/main" val="16560736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42FDE4-A7DD-41A7-A0A6-9B649FB43336}" type="slidenum">
              <a:rPr lang="en-US" smtClean="0"/>
              <a:pPr/>
              <a:t>38</a:t>
            </a:fld>
            <a:endParaRPr lang="en-US" dirty="0"/>
          </a:p>
        </p:txBody>
      </p:sp>
      <p:pic>
        <p:nvPicPr>
          <p:cNvPr id="4" name="Picture 3"/>
          <p:cNvPicPr>
            <a:picLocks noChangeAspect="1"/>
          </p:cNvPicPr>
          <p:nvPr/>
        </p:nvPicPr>
        <p:blipFill>
          <a:blip r:embed="rId2"/>
          <a:stretch>
            <a:fillRect/>
          </a:stretch>
        </p:blipFill>
        <p:spPr>
          <a:xfrm>
            <a:off x="343281" y="2280532"/>
            <a:ext cx="3035456" cy="1244664"/>
          </a:xfrm>
          <a:prstGeom prst="rect">
            <a:avLst/>
          </a:prstGeom>
        </p:spPr>
      </p:pic>
      <p:pic>
        <p:nvPicPr>
          <p:cNvPr id="6" name="Picture 5"/>
          <p:cNvPicPr>
            <a:picLocks noChangeAspect="1"/>
          </p:cNvPicPr>
          <p:nvPr/>
        </p:nvPicPr>
        <p:blipFill>
          <a:blip r:embed="rId3"/>
          <a:stretch>
            <a:fillRect/>
          </a:stretch>
        </p:blipFill>
        <p:spPr>
          <a:xfrm>
            <a:off x="146304" y="621822"/>
            <a:ext cx="8890192" cy="1530429"/>
          </a:xfrm>
          <a:prstGeom prst="rect">
            <a:avLst/>
          </a:prstGeom>
        </p:spPr>
      </p:pic>
      <p:pic>
        <p:nvPicPr>
          <p:cNvPr id="7" name="Picture 6"/>
          <p:cNvPicPr>
            <a:picLocks noChangeAspect="1"/>
          </p:cNvPicPr>
          <p:nvPr/>
        </p:nvPicPr>
        <p:blipFill>
          <a:blip r:embed="rId4"/>
          <a:stretch>
            <a:fillRect/>
          </a:stretch>
        </p:blipFill>
        <p:spPr>
          <a:xfrm>
            <a:off x="4355976" y="1971361"/>
            <a:ext cx="4388076" cy="2209914"/>
          </a:xfrm>
          <a:prstGeom prst="rect">
            <a:avLst/>
          </a:prstGeom>
        </p:spPr>
      </p:pic>
      <p:pic>
        <p:nvPicPr>
          <p:cNvPr id="8" name="Picture 7"/>
          <p:cNvPicPr>
            <a:picLocks noChangeAspect="1"/>
          </p:cNvPicPr>
          <p:nvPr/>
        </p:nvPicPr>
        <p:blipFill>
          <a:blip r:embed="rId5"/>
          <a:stretch>
            <a:fillRect/>
          </a:stretch>
        </p:blipFill>
        <p:spPr>
          <a:xfrm>
            <a:off x="683568" y="3673235"/>
            <a:ext cx="5677192" cy="3054507"/>
          </a:xfrm>
          <a:prstGeom prst="rect">
            <a:avLst/>
          </a:prstGeom>
        </p:spPr>
      </p:pic>
    </p:spTree>
    <p:extLst>
      <p:ext uri="{BB962C8B-B14F-4D97-AF65-F5344CB8AC3E}">
        <p14:creationId xmlns:p14="http://schemas.microsoft.com/office/powerpoint/2010/main" val="42489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3789040"/>
            <a:ext cx="3888432" cy="2376264"/>
          </a:xfrm>
        </p:spPr>
        <p:txBody>
          <a:bodyPr>
            <a:normAutofit/>
          </a:bodyPr>
          <a:lstStyle/>
          <a:p>
            <a:pPr algn="ctr"/>
            <a:r>
              <a:rPr lang="en-IE" sz="3600" b="1" dirty="0" smtClean="0"/>
              <a:t>Thank you </a:t>
            </a:r>
            <a:br>
              <a:rPr lang="en-IE" sz="3600" b="1" dirty="0" smtClean="0"/>
            </a:br>
            <a:r>
              <a:rPr lang="en-IE" sz="3600" b="1" dirty="0" smtClean="0"/>
              <a:t>&amp; </a:t>
            </a:r>
            <a:br>
              <a:rPr lang="en-IE" sz="3600" b="1" dirty="0" smtClean="0"/>
            </a:br>
            <a:r>
              <a:rPr lang="en-IE" sz="3600" b="1" dirty="0" smtClean="0"/>
              <a:t>any questions</a:t>
            </a:r>
            <a:endParaRPr lang="en-IE" sz="3600" b="1" dirty="0"/>
          </a:p>
        </p:txBody>
      </p:sp>
      <p:sp>
        <p:nvSpPr>
          <p:cNvPr id="4" name="Slide Number Placeholder 3"/>
          <p:cNvSpPr>
            <a:spLocks noGrp="1"/>
          </p:cNvSpPr>
          <p:nvPr>
            <p:ph type="sldNum" sz="quarter" idx="12"/>
          </p:nvPr>
        </p:nvSpPr>
        <p:spPr/>
        <p:txBody>
          <a:bodyPr/>
          <a:lstStyle/>
          <a:p>
            <a:fld id="{6F42FDE4-A7DD-41A7-A0A6-9B649FB43336}" type="slidenum">
              <a:rPr lang="en-US" smtClean="0"/>
              <a:pPr/>
              <a:t>39</a:t>
            </a:fld>
            <a:endParaRPr lang="en-US" dirty="0"/>
          </a:p>
        </p:txBody>
      </p:sp>
      <p:pic>
        <p:nvPicPr>
          <p:cNvPr id="2050" name="Picture 2" descr="Image result for images of accountants feeling happ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645891"/>
            <a:ext cx="4968552" cy="25816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mages of work all don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9691" y="4454649"/>
            <a:ext cx="1872209" cy="16192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72200" y="1556792"/>
            <a:ext cx="2448272" cy="646331"/>
          </a:xfrm>
          <a:prstGeom prst="rect">
            <a:avLst/>
          </a:prstGeom>
          <a:noFill/>
        </p:spPr>
        <p:txBody>
          <a:bodyPr wrap="square" rtlCol="0">
            <a:spAutoFit/>
          </a:bodyPr>
          <a:lstStyle/>
          <a:p>
            <a:r>
              <a:rPr lang="en-IE" b="1" dirty="0">
                <a:solidFill>
                  <a:srgbClr val="FF0000"/>
                </a:solidFill>
              </a:rPr>
              <a:t>Hopefully this will be child's play</a:t>
            </a:r>
          </a:p>
        </p:txBody>
      </p:sp>
    </p:spTree>
    <p:extLst>
      <p:ext uri="{BB962C8B-B14F-4D97-AF65-F5344CB8AC3E}">
        <p14:creationId xmlns:p14="http://schemas.microsoft.com/office/powerpoint/2010/main" val="37854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4320480" cy="792088"/>
          </a:xfrm>
        </p:spPr>
        <p:txBody>
          <a:bodyPr>
            <a:noAutofit/>
          </a:bodyPr>
          <a:lstStyle/>
          <a:p>
            <a:r>
              <a:rPr lang="en-IE" sz="3600" b="1" dirty="0" smtClean="0">
                <a:solidFill>
                  <a:srgbClr val="FF0000"/>
                </a:solidFill>
                <a:latin typeface="+mn-lt"/>
              </a:rPr>
              <a:t>Agenda</a:t>
            </a:r>
            <a:endParaRPr lang="en-IE" sz="36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4</a:t>
            </a:fld>
            <a:endParaRPr lang="en-IE" dirty="0"/>
          </a:p>
        </p:txBody>
      </p:sp>
      <p:sp>
        <p:nvSpPr>
          <p:cNvPr id="3" name="Content Placeholder 2"/>
          <p:cNvSpPr>
            <a:spLocks noGrp="1"/>
          </p:cNvSpPr>
          <p:nvPr>
            <p:ph sz="quarter" idx="1"/>
          </p:nvPr>
        </p:nvSpPr>
        <p:spPr>
          <a:xfrm>
            <a:off x="1475656" y="980728"/>
            <a:ext cx="7526832" cy="5544615"/>
          </a:xfrm>
        </p:spPr>
        <p:txBody>
          <a:bodyPr>
            <a:normAutofit fontScale="92500" lnSpcReduction="20000"/>
          </a:bodyPr>
          <a:lstStyle/>
          <a:p>
            <a:pPr marL="514350" indent="-514350">
              <a:buFont typeface="+mj-lt"/>
              <a:buAutoNum type="arabicPeriod"/>
            </a:pPr>
            <a:r>
              <a:rPr lang="en-GB" dirty="0" smtClean="0"/>
              <a:t>Trustee responsibilities</a:t>
            </a:r>
          </a:p>
          <a:p>
            <a:pPr marL="514350" indent="-514350">
              <a:buFont typeface="+mj-lt"/>
              <a:buAutoNum type="arabicPeriod"/>
            </a:pPr>
            <a:r>
              <a:rPr lang="en-IE" dirty="0"/>
              <a:t>RCB &amp; local </a:t>
            </a:r>
            <a:r>
              <a:rPr lang="en-IE" dirty="0" smtClean="0"/>
              <a:t>supports</a:t>
            </a:r>
          </a:p>
          <a:p>
            <a:pPr marL="514350" indent="-514350">
              <a:buFont typeface="+mj-lt"/>
              <a:buAutoNum type="arabicPeriod"/>
            </a:pPr>
            <a:r>
              <a:rPr lang="en-IE" dirty="0" smtClean="0"/>
              <a:t>2009 Charities Act and Revenue rules</a:t>
            </a:r>
          </a:p>
          <a:p>
            <a:pPr marL="514350" indent="-514350">
              <a:buFont typeface="+mj-lt"/>
              <a:buAutoNum type="arabicPeriod"/>
            </a:pPr>
            <a:r>
              <a:rPr lang="en-IE" dirty="0" smtClean="0"/>
              <a:t>Thresholds</a:t>
            </a:r>
          </a:p>
          <a:p>
            <a:pPr marL="514350" indent="-514350">
              <a:buFont typeface="+mj-lt"/>
              <a:buAutoNum type="arabicPeriod"/>
            </a:pPr>
            <a:r>
              <a:rPr lang="en-IE" dirty="0" smtClean="0"/>
              <a:t>New concepts for the future of Independent Examination</a:t>
            </a:r>
          </a:p>
          <a:p>
            <a:pPr marL="514350" indent="-514350">
              <a:buFont typeface="+mj-lt"/>
              <a:buAutoNum type="arabicPeriod"/>
            </a:pPr>
            <a:r>
              <a:rPr lang="en-IE" dirty="0" smtClean="0"/>
              <a:t>Audit</a:t>
            </a:r>
          </a:p>
          <a:p>
            <a:pPr marL="514350" indent="-514350">
              <a:buFont typeface="+mj-lt"/>
              <a:buAutoNum type="arabicPeriod"/>
            </a:pPr>
            <a:r>
              <a:rPr lang="en-IE" dirty="0" smtClean="0"/>
              <a:t>What are “Receipts </a:t>
            </a:r>
            <a:r>
              <a:rPr lang="en-IE" dirty="0"/>
              <a:t>&amp; </a:t>
            </a:r>
            <a:r>
              <a:rPr lang="en-IE" dirty="0" smtClean="0"/>
              <a:t>Payments” and “Accrual” accounts</a:t>
            </a:r>
          </a:p>
          <a:p>
            <a:pPr marL="514350" indent="-514350">
              <a:buFont typeface="+mj-lt"/>
              <a:buAutoNum type="arabicPeriod"/>
            </a:pPr>
            <a:r>
              <a:rPr lang="en-IE" dirty="0" smtClean="0"/>
              <a:t>How to account for your Parish, Group or Union</a:t>
            </a:r>
          </a:p>
          <a:p>
            <a:pPr marL="514350" indent="-514350">
              <a:buFont typeface="+mj-lt"/>
              <a:buAutoNum type="arabicPeriod"/>
            </a:pPr>
            <a:r>
              <a:rPr lang="en-IE" dirty="0" smtClean="0"/>
              <a:t>Explaining restricted &amp; unrestricted funds</a:t>
            </a:r>
          </a:p>
          <a:p>
            <a:pPr marL="514350" indent="-514350">
              <a:buFont typeface="+mj-lt"/>
              <a:buAutoNum type="arabicPeriod"/>
            </a:pPr>
            <a:r>
              <a:rPr lang="en-IE" dirty="0" smtClean="0"/>
              <a:t>What is the statement of Assets &amp; Liabilities and Balance Sheets?</a:t>
            </a:r>
          </a:p>
          <a:p>
            <a:pPr marL="514350" indent="-514350">
              <a:buFont typeface="+mj-lt"/>
              <a:buAutoNum type="arabicPeriod"/>
            </a:pPr>
            <a:r>
              <a:rPr lang="en-IE" dirty="0" smtClean="0"/>
              <a:t>Accounting for Church Property</a:t>
            </a:r>
          </a:p>
          <a:p>
            <a:pPr marL="514350" indent="-514350">
              <a:buFont typeface="+mj-lt"/>
              <a:buAutoNum type="arabicPeriod"/>
            </a:pPr>
            <a:r>
              <a:rPr lang="en-IE" dirty="0" smtClean="0"/>
              <a:t>Accounting for Parish Investments</a:t>
            </a:r>
          </a:p>
          <a:p>
            <a:pPr marL="514350" indent="-514350">
              <a:buFont typeface="+mj-lt"/>
              <a:buAutoNum type="arabicPeriod"/>
            </a:pPr>
            <a:r>
              <a:rPr lang="en-IE" dirty="0" smtClean="0"/>
              <a:t>Watch out for</a:t>
            </a:r>
          </a:p>
        </p:txBody>
      </p:sp>
    </p:spTree>
    <p:extLst>
      <p:ext uri="{BB962C8B-B14F-4D97-AF65-F5344CB8AC3E}">
        <p14:creationId xmlns:p14="http://schemas.microsoft.com/office/powerpoint/2010/main" val="3853672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2074"/>
          </a:xfrm>
        </p:spPr>
        <p:txBody>
          <a:bodyPr>
            <a:normAutofit fontScale="90000"/>
          </a:bodyPr>
          <a:lstStyle/>
          <a:p>
            <a:r>
              <a:rPr lang="en-GB" sz="3600" b="1" dirty="0" smtClean="0">
                <a:solidFill>
                  <a:srgbClr val="FF0000"/>
                </a:solidFill>
                <a:latin typeface="+mn-lt"/>
              </a:rPr>
              <a:t>Role of annual accounts and reporting</a:t>
            </a:r>
            <a:endParaRPr lang="en-IE" sz="36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6F42FDE4-A7DD-41A7-A0A6-9B649FB43336}" type="slidenum">
              <a:rPr lang="en-US" smtClean="0"/>
              <a:pPr/>
              <a:t>5</a:t>
            </a:fld>
            <a:endParaRPr lang="en-US" dirty="0"/>
          </a:p>
        </p:txBody>
      </p:sp>
      <p:sp>
        <p:nvSpPr>
          <p:cNvPr id="8" name="Rectangle 7"/>
          <p:cNvSpPr/>
          <p:nvPr/>
        </p:nvSpPr>
        <p:spPr>
          <a:xfrm>
            <a:off x="395536" y="1340768"/>
            <a:ext cx="2160240" cy="41044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t>Charities are required to</a:t>
            </a:r>
          </a:p>
          <a:p>
            <a:pPr algn="ctr"/>
            <a:endParaRPr lang="en-GB" dirty="0"/>
          </a:p>
          <a:p>
            <a:pPr algn="ctr"/>
            <a:r>
              <a:rPr lang="en-GB" dirty="0" smtClean="0"/>
              <a:t>Build trust</a:t>
            </a:r>
          </a:p>
          <a:p>
            <a:pPr algn="ctr"/>
            <a:endParaRPr lang="en-GB" dirty="0"/>
          </a:p>
          <a:p>
            <a:pPr algn="ctr"/>
            <a:r>
              <a:rPr lang="en-GB" dirty="0" smtClean="0"/>
              <a:t>Provide more information</a:t>
            </a:r>
          </a:p>
          <a:p>
            <a:pPr algn="ctr"/>
            <a:endParaRPr lang="en-GB" dirty="0"/>
          </a:p>
          <a:p>
            <a:pPr algn="ctr"/>
            <a:r>
              <a:rPr lang="en-GB" dirty="0" smtClean="0"/>
              <a:t>Be more transparent</a:t>
            </a:r>
            <a:endParaRPr lang="en-IE" dirty="0"/>
          </a:p>
        </p:txBody>
      </p:sp>
      <p:sp>
        <p:nvSpPr>
          <p:cNvPr id="9" name="Rectangle 8"/>
          <p:cNvSpPr/>
          <p:nvPr/>
        </p:nvSpPr>
        <p:spPr>
          <a:xfrm>
            <a:off x="6732240" y="1340768"/>
            <a:ext cx="2088232" cy="41044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b="1" dirty="0" smtClean="0"/>
              <a:t>CRA Function</a:t>
            </a:r>
          </a:p>
          <a:p>
            <a:pPr algn="ctr"/>
            <a:endParaRPr lang="en-GB" dirty="0"/>
          </a:p>
          <a:p>
            <a:pPr algn="ctr"/>
            <a:r>
              <a:rPr lang="en-GB" dirty="0" smtClean="0"/>
              <a:t>Increase public trust</a:t>
            </a:r>
          </a:p>
          <a:p>
            <a:pPr algn="ctr"/>
            <a:endParaRPr lang="en-GB" dirty="0"/>
          </a:p>
          <a:p>
            <a:pPr algn="ctr"/>
            <a:r>
              <a:rPr lang="en-GB" dirty="0" smtClean="0"/>
              <a:t>Build confidence in the charity sector</a:t>
            </a:r>
          </a:p>
          <a:p>
            <a:pPr algn="ctr"/>
            <a:endParaRPr lang="en-GB" dirty="0"/>
          </a:p>
          <a:p>
            <a:pPr algn="ctr"/>
            <a:r>
              <a:rPr lang="en-GB" dirty="0" smtClean="0"/>
              <a:t>Ensure accountability</a:t>
            </a:r>
            <a:endParaRPr lang="en-IE" dirty="0"/>
          </a:p>
        </p:txBody>
      </p:sp>
      <p:sp>
        <p:nvSpPr>
          <p:cNvPr id="10" name="Oval 9"/>
          <p:cNvSpPr/>
          <p:nvPr/>
        </p:nvSpPr>
        <p:spPr>
          <a:xfrm>
            <a:off x="3563888" y="1844824"/>
            <a:ext cx="2198022" cy="27363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000" b="1" dirty="0" smtClean="0"/>
              <a:t>Accounting </a:t>
            </a:r>
          </a:p>
          <a:p>
            <a:pPr algn="ctr"/>
            <a:r>
              <a:rPr lang="en-GB" sz="2000" b="1" dirty="0" smtClean="0"/>
              <a:t>&amp;</a:t>
            </a:r>
          </a:p>
          <a:p>
            <a:pPr algn="ctr"/>
            <a:r>
              <a:rPr lang="en-GB" sz="2000" b="1" dirty="0" smtClean="0"/>
              <a:t> Reporting </a:t>
            </a:r>
            <a:endParaRPr lang="en-IE" sz="2000" b="1" dirty="0"/>
          </a:p>
        </p:txBody>
      </p:sp>
      <p:sp>
        <p:nvSpPr>
          <p:cNvPr id="17" name="Left Arrow 16"/>
          <p:cNvSpPr/>
          <p:nvPr/>
        </p:nvSpPr>
        <p:spPr>
          <a:xfrm>
            <a:off x="5761910" y="3140968"/>
            <a:ext cx="792088"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Right Arrow 17"/>
          <p:cNvSpPr/>
          <p:nvPr/>
        </p:nvSpPr>
        <p:spPr>
          <a:xfrm>
            <a:off x="2663788" y="3140968"/>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0233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5" y="188640"/>
            <a:ext cx="8948057" cy="792088"/>
          </a:xfrm>
        </p:spPr>
        <p:txBody>
          <a:bodyPr>
            <a:noAutofit/>
          </a:bodyPr>
          <a:lstStyle/>
          <a:p>
            <a:r>
              <a:rPr lang="en-IE" sz="2800" b="1" dirty="0" smtClean="0">
                <a:solidFill>
                  <a:srgbClr val="FF0000"/>
                </a:solidFill>
                <a:latin typeface="+mn-lt"/>
              </a:rPr>
              <a:t>Accounting for your Parish as a registered charity</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6</a:t>
            </a:fld>
            <a:endParaRPr lang="en-IE" dirty="0"/>
          </a:p>
        </p:txBody>
      </p:sp>
      <p:sp>
        <p:nvSpPr>
          <p:cNvPr id="3" name="Content Placeholder 2"/>
          <p:cNvSpPr>
            <a:spLocks noGrp="1"/>
          </p:cNvSpPr>
          <p:nvPr>
            <p:ph sz="quarter" idx="1"/>
          </p:nvPr>
        </p:nvSpPr>
        <p:spPr>
          <a:xfrm>
            <a:off x="200027" y="980728"/>
            <a:ext cx="8802461" cy="5229572"/>
          </a:xfrm>
        </p:spPr>
        <p:txBody>
          <a:bodyPr>
            <a:normAutofit fontScale="92500" lnSpcReduction="20000"/>
          </a:bodyPr>
          <a:lstStyle/>
          <a:p>
            <a:endParaRPr lang="en-IE" sz="2400" dirty="0" smtClean="0"/>
          </a:p>
          <a:p>
            <a:r>
              <a:rPr lang="en-IE" dirty="0" smtClean="0"/>
              <a:t>Trustees </a:t>
            </a:r>
            <a:r>
              <a:rPr lang="en-IE" dirty="0"/>
              <a:t>are responsible </a:t>
            </a:r>
            <a:r>
              <a:rPr lang="en-IE" dirty="0" smtClean="0"/>
              <a:t>for:</a:t>
            </a:r>
          </a:p>
          <a:p>
            <a:pPr marL="0" indent="0">
              <a:buNone/>
            </a:pPr>
            <a:endParaRPr lang="en-IE" dirty="0" smtClean="0"/>
          </a:p>
          <a:p>
            <a:pPr lvl="1">
              <a:buFont typeface="Wingdings" panose="05000000000000000000" pitchFamily="2" charset="2"/>
              <a:buChar char="Ø"/>
            </a:pPr>
            <a:r>
              <a:rPr lang="en-IE" sz="2600" dirty="0" smtClean="0"/>
              <a:t>keeping </a:t>
            </a:r>
            <a:r>
              <a:rPr lang="en-IE" sz="2600" u="sng" dirty="0"/>
              <a:t>proper books </a:t>
            </a:r>
            <a:r>
              <a:rPr lang="en-IE" sz="2600" dirty="0"/>
              <a:t>of </a:t>
            </a:r>
            <a:r>
              <a:rPr lang="en-IE" sz="2600" dirty="0" smtClean="0"/>
              <a:t>account</a:t>
            </a:r>
          </a:p>
          <a:p>
            <a:pPr lvl="1">
              <a:buFont typeface="Wingdings" panose="05000000000000000000" pitchFamily="2" charset="2"/>
              <a:buChar char="Ø"/>
            </a:pPr>
            <a:r>
              <a:rPr lang="en-IE" sz="2600" dirty="0" smtClean="0"/>
              <a:t>Prepare </a:t>
            </a:r>
            <a:r>
              <a:rPr lang="en-IE" sz="2600" u="sng" dirty="0" smtClean="0"/>
              <a:t>annual statements </a:t>
            </a:r>
            <a:r>
              <a:rPr lang="en-IE" sz="2600" dirty="0" smtClean="0"/>
              <a:t>of accounts</a:t>
            </a:r>
          </a:p>
          <a:p>
            <a:pPr lvl="1">
              <a:buFont typeface="Wingdings" panose="05000000000000000000" pitchFamily="2" charset="2"/>
              <a:buChar char="Ø"/>
            </a:pPr>
            <a:r>
              <a:rPr lang="en-IE" sz="2600" dirty="0" smtClean="0"/>
              <a:t>Ensuring they comply with audit obligations as required</a:t>
            </a:r>
          </a:p>
          <a:p>
            <a:pPr lvl="1">
              <a:buFont typeface="Wingdings" panose="05000000000000000000" pitchFamily="2" charset="2"/>
              <a:buChar char="Ø"/>
            </a:pPr>
            <a:endParaRPr lang="en-IE" sz="2600" u="sng" dirty="0" smtClean="0"/>
          </a:p>
          <a:p>
            <a:pPr lvl="1">
              <a:buFont typeface="Wingdings" panose="05000000000000000000" pitchFamily="2" charset="2"/>
              <a:buChar char="Ø"/>
            </a:pPr>
            <a:r>
              <a:rPr lang="en-IE" sz="2600" dirty="0" smtClean="0"/>
              <a:t>Prepare an </a:t>
            </a:r>
            <a:r>
              <a:rPr lang="en-IE" sz="2600" u="sng" dirty="0" smtClean="0"/>
              <a:t>annual report</a:t>
            </a:r>
          </a:p>
          <a:p>
            <a:pPr marL="320040" lvl="1" indent="0">
              <a:buNone/>
            </a:pPr>
            <a:endParaRPr lang="en-IE" sz="2600" dirty="0" smtClean="0"/>
          </a:p>
          <a:p>
            <a:r>
              <a:rPr lang="en-IE" dirty="0" smtClean="0"/>
              <a:t>The parish trustees are the members of the </a:t>
            </a:r>
            <a:r>
              <a:rPr lang="en-IE" b="1" u="sng" dirty="0" smtClean="0"/>
              <a:t>Select Vestry </a:t>
            </a:r>
            <a:r>
              <a:rPr lang="en-IE" dirty="0" smtClean="0"/>
              <a:t>of the Parish, Group or Union</a:t>
            </a:r>
          </a:p>
          <a:p>
            <a:endParaRPr lang="en-IE" dirty="0"/>
          </a:p>
          <a:p>
            <a:r>
              <a:rPr lang="en-IE" dirty="0" smtClean="0"/>
              <a:t>The trustees must keep either receipts &amp; payment accounts or accrual accounts in line with thresholds </a:t>
            </a:r>
          </a:p>
          <a:p>
            <a:endParaRPr lang="en-IE" sz="2400" dirty="0"/>
          </a:p>
          <a:p>
            <a:endParaRPr lang="en-IE" sz="2400" dirty="0" smtClean="0"/>
          </a:p>
          <a:p>
            <a:pPr marL="0" indent="0">
              <a:buNone/>
            </a:pPr>
            <a:endParaRPr lang="en-IE" sz="2400" dirty="0"/>
          </a:p>
          <a:p>
            <a:pPr marL="0" indent="0" algn="ctr">
              <a:buNone/>
            </a:pPr>
            <a:endParaRPr lang="en-IE" sz="2400" dirty="0"/>
          </a:p>
          <a:p>
            <a:pPr marL="0" indent="0">
              <a:buNone/>
            </a:pPr>
            <a:endParaRPr lang="en-IE" sz="2400" dirty="0" smtClean="0"/>
          </a:p>
          <a:p>
            <a:endParaRPr lang="en-IE" dirty="0"/>
          </a:p>
        </p:txBody>
      </p:sp>
    </p:spTree>
    <p:extLst>
      <p:ext uri="{BB962C8B-B14F-4D97-AF65-F5344CB8AC3E}">
        <p14:creationId xmlns:p14="http://schemas.microsoft.com/office/powerpoint/2010/main" val="156434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61" y="260647"/>
            <a:ext cx="7915332" cy="648073"/>
          </a:xfrm>
        </p:spPr>
        <p:txBody>
          <a:bodyPr>
            <a:noAutofit/>
          </a:bodyPr>
          <a:lstStyle/>
          <a:p>
            <a:r>
              <a:rPr lang="en-IE" sz="2800" b="1" dirty="0" smtClean="0">
                <a:solidFill>
                  <a:srgbClr val="FF0000"/>
                </a:solidFill>
                <a:latin typeface="+mn-lt"/>
              </a:rPr>
              <a:t>There is a range of RCB &amp; local supports</a:t>
            </a:r>
            <a:endParaRPr lang="en-IE" sz="2800" b="1" dirty="0">
              <a:solidFill>
                <a:srgbClr val="0070C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7</a:t>
            </a:fld>
            <a:endParaRPr lang="en-IE" dirty="0"/>
          </a:p>
        </p:txBody>
      </p:sp>
      <p:sp>
        <p:nvSpPr>
          <p:cNvPr id="3" name="Content Placeholder 2"/>
          <p:cNvSpPr>
            <a:spLocks noGrp="1"/>
          </p:cNvSpPr>
          <p:nvPr>
            <p:ph sz="quarter" idx="1"/>
          </p:nvPr>
        </p:nvSpPr>
        <p:spPr>
          <a:xfrm>
            <a:off x="603504" y="1124743"/>
            <a:ext cx="8398984" cy="5085557"/>
          </a:xfrm>
        </p:spPr>
        <p:txBody>
          <a:bodyPr>
            <a:normAutofit/>
          </a:bodyPr>
          <a:lstStyle/>
          <a:p>
            <a:r>
              <a:rPr lang="en-IE" sz="2100" dirty="0"/>
              <a:t>RCB providing </a:t>
            </a:r>
            <a:r>
              <a:rPr lang="en-IE" sz="2100" b="1" dirty="0"/>
              <a:t>guidance &amp; support </a:t>
            </a:r>
            <a:r>
              <a:rPr lang="en-IE" sz="2100" b="1" dirty="0" smtClean="0"/>
              <a:t>on the charities registration </a:t>
            </a:r>
            <a:r>
              <a:rPr lang="en-IE" sz="2100" b="1" dirty="0"/>
              <a:t>process </a:t>
            </a:r>
            <a:r>
              <a:rPr lang="en-IE" sz="2100" dirty="0"/>
              <a:t>via synod </a:t>
            </a:r>
            <a:r>
              <a:rPr lang="en-IE" sz="2100" dirty="0" smtClean="0"/>
              <a:t>office</a:t>
            </a:r>
          </a:p>
          <a:p>
            <a:pPr marL="0" indent="0">
              <a:buNone/>
            </a:pPr>
            <a:endParaRPr lang="en-IE" sz="2100" dirty="0"/>
          </a:p>
          <a:p>
            <a:r>
              <a:rPr lang="en-IE" sz="2100" dirty="0"/>
              <a:t>RCB finance department have developed a </a:t>
            </a:r>
            <a:r>
              <a:rPr lang="en-IE" sz="2100" b="1" dirty="0"/>
              <a:t>series of supports </a:t>
            </a:r>
            <a:r>
              <a:rPr lang="en-IE" sz="2100" dirty="0"/>
              <a:t>for Parishes which </a:t>
            </a:r>
            <a:r>
              <a:rPr lang="en-IE" sz="2100" dirty="0" smtClean="0"/>
              <a:t>are </a:t>
            </a:r>
            <a:r>
              <a:rPr lang="en-IE" sz="2100" dirty="0"/>
              <a:t>available on the Church of Ireland website under </a:t>
            </a:r>
            <a:r>
              <a:rPr lang="en-IE" sz="2100" b="1" dirty="0"/>
              <a:t>parish </a:t>
            </a:r>
            <a:r>
              <a:rPr lang="en-IE" sz="2100" b="1" dirty="0" smtClean="0"/>
              <a:t>resources/parish finances</a:t>
            </a:r>
            <a:endParaRPr lang="en-IE" sz="2100" b="1" dirty="0"/>
          </a:p>
          <a:p>
            <a:pPr marL="1600200" lvl="4" indent="-457200">
              <a:buFont typeface="+mj-lt"/>
              <a:buAutoNum type="arabicParenR"/>
            </a:pPr>
            <a:r>
              <a:rPr lang="en-IE" sz="2100" dirty="0"/>
              <a:t>Example Receipts &amp; Payment Accounts</a:t>
            </a:r>
          </a:p>
          <a:p>
            <a:pPr marL="1600200" lvl="4" indent="-457200">
              <a:buFont typeface="+mj-lt"/>
              <a:buAutoNum type="arabicParenR"/>
            </a:pPr>
            <a:r>
              <a:rPr lang="en-IE" sz="2100" dirty="0"/>
              <a:t>Explanatory Notes on receipts &amp; </a:t>
            </a:r>
            <a:r>
              <a:rPr lang="en-IE" sz="2100" dirty="0" smtClean="0"/>
              <a:t>payment </a:t>
            </a:r>
            <a:r>
              <a:rPr lang="en-IE" sz="2100" dirty="0"/>
              <a:t>accounts</a:t>
            </a:r>
          </a:p>
          <a:p>
            <a:pPr marL="1600200" lvl="4" indent="-457200">
              <a:buFont typeface="+mj-lt"/>
              <a:buAutoNum type="arabicParenR"/>
            </a:pPr>
            <a:r>
              <a:rPr lang="en-IE" sz="2100" dirty="0"/>
              <a:t>Glossary of terms for receipts &amp; payment accounts </a:t>
            </a:r>
          </a:p>
          <a:p>
            <a:pPr marL="1600200" lvl="4" indent="-457200">
              <a:buFont typeface="+mj-lt"/>
              <a:buAutoNum type="arabicParenR"/>
            </a:pPr>
            <a:r>
              <a:rPr lang="en-IE" sz="2100" dirty="0"/>
              <a:t>Example SORP compliant accrual accounts</a:t>
            </a:r>
          </a:p>
          <a:p>
            <a:pPr marL="1600200" lvl="4" indent="-457200">
              <a:buFont typeface="+mj-lt"/>
              <a:buAutoNum type="arabicParenR"/>
            </a:pPr>
            <a:r>
              <a:rPr lang="en-IE" sz="2100" dirty="0"/>
              <a:t>Explanatory notes on </a:t>
            </a:r>
            <a:r>
              <a:rPr lang="en-IE" sz="2100" dirty="0" smtClean="0"/>
              <a:t>SORP compliant accrual </a:t>
            </a:r>
            <a:r>
              <a:rPr lang="en-IE" sz="2100" dirty="0"/>
              <a:t>accounts</a:t>
            </a:r>
          </a:p>
          <a:p>
            <a:pPr marL="1600200" lvl="4" indent="-457200">
              <a:buFont typeface="+mj-lt"/>
              <a:buAutoNum type="arabicParenR"/>
            </a:pPr>
            <a:r>
              <a:rPr lang="en-IE" sz="2100" dirty="0"/>
              <a:t>Glossary of terms for SORP compliant accrual accounts</a:t>
            </a:r>
          </a:p>
          <a:p>
            <a:pPr marL="1600200" lvl="4" indent="-457200">
              <a:buFont typeface="+mj-lt"/>
              <a:buAutoNum type="arabicParenR"/>
            </a:pPr>
            <a:r>
              <a:rPr lang="en-IE" sz="2100" dirty="0"/>
              <a:t>Guidance on accounting for Church </a:t>
            </a:r>
            <a:r>
              <a:rPr lang="en-IE" sz="2100" dirty="0" smtClean="0"/>
              <a:t>property</a:t>
            </a:r>
            <a:endParaRPr lang="en-IE" sz="2100" dirty="0"/>
          </a:p>
          <a:p>
            <a:pPr marL="0" indent="0">
              <a:buNone/>
            </a:pPr>
            <a:endParaRPr lang="en-IE" dirty="0"/>
          </a:p>
        </p:txBody>
      </p:sp>
    </p:spTree>
    <p:extLst>
      <p:ext uri="{BB962C8B-B14F-4D97-AF65-F5344CB8AC3E}">
        <p14:creationId xmlns:p14="http://schemas.microsoft.com/office/powerpoint/2010/main" val="3649217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60" y="0"/>
            <a:ext cx="8958943" cy="624114"/>
          </a:xfrm>
        </p:spPr>
        <p:txBody>
          <a:bodyPr>
            <a:noAutofit/>
          </a:bodyPr>
          <a:lstStyle/>
          <a:p>
            <a:r>
              <a:rPr lang="en-IE" sz="2800" b="1" dirty="0" smtClean="0">
                <a:solidFill>
                  <a:srgbClr val="FF0000"/>
                </a:solidFill>
                <a:latin typeface="+mn-lt"/>
              </a:rPr>
              <a:t>RCB &amp; local supports (continued)</a:t>
            </a:r>
            <a:endParaRPr lang="en-IE" sz="2800" b="1" dirty="0">
              <a:solidFill>
                <a:srgbClr val="FF0000"/>
              </a:solidFill>
              <a:latin typeface="+mn-lt"/>
            </a:endParaRPr>
          </a:p>
        </p:txBody>
      </p:sp>
      <p:sp>
        <p:nvSpPr>
          <p:cNvPr id="4" name="Slide Number Placeholder 3"/>
          <p:cNvSpPr>
            <a:spLocks noGrp="1"/>
          </p:cNvSpPr>
          <p:nvPr>
            <p:ph type="sldNum" sz="quarter" idx="12"/>
          </p:nvPr>
        </p:nvSpPr>
        <p:spPr/>
        <p:txBody>
          <a:bodyPr/>
          <a:lstStyle/>
          <a:p>
            <a:fld id="{833CB35B-6196-4879-A832-1E6F3D45BAC8}" type="slidenum">
              <a:rPr lang="en-IE" smtClean="0"/>
              <a:pPr/>
              <a:t>8</a:t>
            </a:fld>
            <a:endParaRPr lang="en-IE" dirty="0"/>
          </a:p>
        </p:txBody>
      </p:sp>
      <p:sp>
        <p:nvSpPr>
          <p:cNvPr id="3" name="Content Placeholder 2"/>
          <p:cNvSpPr>
            <a:spLocks noGrp="1"/>
          </p:cNvSpPr>
          <p:nvPr>
            <p:ph sz="quarter" idx="1"/>
          </p:nvPr>
        </p:nvSpPr>
        <p:spPr>
          <a:xfrm>
            <a:off x="603504" y="692696"/>
            <a:ext cx="8398984" cy="5400599"/>
          </a:xfrm>
        </p:spPr>
        <p:txBody>
          <a:bodyPr>
            <a:normAutofit lnSpcReduction="10000"/>
          </a:bodyPr>
          <a:lstStyle/>
          <a:p>
            <a:pPr lvl="0">
              <a:buClr>
                <a:srgbClr val="B13F9A"/>
              </a:buClr>
            </a:pPr>
            <a:r>
              <a:rPr lang="en-IE" sz="2400" b="1" dirty="0" smtClean="0">
                <a:solidFill>
                  <a:prstClr val="black"/>
                </a:solidFill>
              </a:rPr>
              <a:t>Treasurers </a:t>
            </a:r>
            <a:r>
              <a:rPr lang="en-IE" sz="2400" b="1" dirty="0">
                <a:solidFill>
                  <a:prstClr val="black"/>
                </a:solidFill>
              </a:rPr>
              <a:t>networks </a:t>
            </a:r>
            <a:r>
              <a:rPr lang="en-IE" sz="2400" dirty="0">
                <a:solidFill>
                  <a:prstClr val="black"/>
                </a:solidFill>
              </a:rPr>
              <a:t>– Diocese are encouraged to support the formation of local treasurer networks to share </a:t>
            </a:r>
            <a:r>
              <a:rPr lang="en-IE" sz="2400" dirty="0" smtClean="0">
                <a:solidFill>
                  <a:prstClr val="black"/>
                </a:solidFill>
              </a:rPr>
              <a:t>learnings</a:t>
            </a:r>
          </a:p>
          <a:p>
            <a:pPr lvl="0">
              <a:buClr>
                <a:srgbClr val="B13F9A"/>
              </a:buClr>
            </a:pPr>
            <a:endParaRPr lang="en-IE" sz="2400" dirty="0">
              <a:solidFill>
                <a:prstClr val="black"/>
              </a:solidFill>
            </a:endParaRPr>
          </a:p>
          <a:p>
            <a:pPr lvl="0">
              <a:buClr>
                <a:srgbClr val="B13F9A"/>
              </a:buClr>
            </a:pPr>
            <a:r>
              <a:rPr lang="en-IE" sz="2400" dirty="0">
                <a:solidFill>
                  <a:prstClr val="black"/>
                </a:solidFill>
              </a:rPr>
              <a:t>Select Vestries </a:t>
            </a:r>
            <a:r>
              <a:rPr lang="en-IE" sz="2400" dirty="0" smtClean="0">
                <a:solidFill>
                  <a:prstClr val="black"/>
                </a:solidFill>
              </a:rPr>
              <a:t>are </a:t>
            </a:r>
            <a:r>
              <a:rPr lang="en-IE" sz="2400" dirty="0">
                <a:solidFill>
                  <a:prstClr val="black"/>
                </a:solidFill>
              </a:rPr>
              <a:t>encouraged to </a:t>
            </a:r>
            <a:r>
              <a:rPr lang="en-IE" sz="2400" b="1" dirty="0">
                <a:solidFill>
                  <a:prstClr val="black"/>
                </a:solidFill>
              </a:rPr>
              <a:t>seek out local resources &amp; experts </a:t>
            </a:r>
            <a:r>
              <a:rPr lang="en-IE" sz="2400" dirty="0">
                <a:solidFill>
                  <a:prstClr val="black"/>
                </a:solidFill>
              </a:rPr>
              <a:t>in Parish to support with </a:t>
            </a:r>
            <a:r>
              <a:rPr lang="en-IE" sz="2400" dirty="0" smtClean="0">
                <a:solidFill>
                  <a:prstClr val="black"/>
                </a:solidFill>
              </a:rPr>
              <a:t>email, new format of accounts, </a:t>
            </a:r>
            <a:r>
              <a:rPr lang="en-IE" sz="2400" dirty="0">
                <a:solidFill>
                  <a:prstClr val="black"/>
                </a:solidFill>
              </a:rPr>
              <a:t>charities reporting, etc</a:t>
            </a:r>
            <a:r>
              <a:rPr lang="en-IE" sz="2400" dirty="0" smtClean="0">
                <a:solidFill>
                  <a:prstClr val="black"/>
                </a:solidFill>
              </a:rPr>
              <a:t>.</a:t>
            </a:r>
          </a:p>
          <a:p>
            <a:pPr marL="0" lvl="0" indent="0">
              <a:buClr>
                <a:srgbClr val="B13F9A"/>
              </a:buClr>
              <a:buNone/>
            </a:pPr>
            <a:endParaRPr lang="en-IE" sz="2400" dirty="0" smtClean="0">
              <a:solidFill>
                <a:prstClr val="black"/>
              </a:solidFill>
            </a:endParaRPr>
          </a:p>
          <a:p>
            <a:pPr lvl="0">
              <a:buClr>
                <a:srgbClr val="B13F9A"/>
              </a:buClr>
            </a:pPr>
            <a:r>
              <a:rPr lang="en-IE" sz="2400" dirty="0" smtClean="0">
                <a:solidFill>
                  <a:prstClr val="black"/>
                </a:solidFill>
              </a:rPr>
              <a:t>RCB Parish seminars (2015, 2018 &amp; 2022)</a:t>
            </a:r>
          </a:p>
          <a:p>
            <a:pPr marL="0" lvl="0" indent="0">
              <a:buClr>
                <a:srgbClr val="B13F9A"/>
              </a:buClr>
              <a:buNone/>
            </a:pPr>
            <a:endParaRPr lang="en-IE" sz="2400" dirty="0" smtClean="0">
              <a:solidFill>
                <a:prstClr val="black"/>
              </a:solidFill>
            </a:endParaRPr>
          </a:p>
          <a:p>
            <a:pPr lvl="0">
              <a:buClr>
                <a:srgbClr val="B13F9A"/>
              </a:buClr>
            </a:pPr>
            <a:r>
              <a:rPr lang="en-IE" sz="2400" dirty="0" smtClean="0">
                <a:solidFill>
                  <a:prstClr val="black"/>
                </a:solidFill>
              </a:rPr>
              <a:t>RCB Parish </a:t>
            </a:r>
            <a:r>
              <a:rPr lang="en-IE" sz="2400" dirty="0">
                <a:solidFill>
                  <a:prstClr val="black"/>
                </a:solidFill>
              </a:rPr>
              <a:t>Resource  </a:t>
            </a:r>
            <a:r>
              <a:rPr lang="en-IE" sz="2400" dirty="0" smtClean="0">
                <a:solidFill>
                  <a:prstClr val="black"/>
                </a:solidFill>
              </a:rPr>
              <a:t>- (www.ireland.anglican.org/parish-resources/parish-finances)</a:t>
            </a:r>
          </a:p>
          <a:p>
            <a:pPr lvl="0">
              <a:buClr>
                <a:srgbClr val="B13F9A"/>
              </a:buClr>
            </a:pPr>
            <a:endParaRPr lang="en-IE" sz="2400" dirty="0" smtClean="0">
              <a:solidFill>
                <a:prstClr val="black"/>
              </a:solidFill>
            </a:endParaRPr>
          </a:p>
          <a:p>
            <a:pPr>
              <a:buClr>
                <a:srgbClr val="B13F9A"/>
              </a:buClr>
            </a:pPr>
            <a:r>
              <a:rPr lang="en-IE" sz="2400" dirty="0" smtClean="0">
                <a:solidFill>
                  <a:prstClr val="black"/>
                </a:solidFill>
              </a:rPr>
              <a:t>SV encouraged to set </a:t>
            </a:r>
            <a:r>
              <a:rPr lang="en-IE" sz="2400" dirty="0">
                <a:solidFill>
                  <a:prstClr val="black"/>
                </a:solidFill>
              </a:rPr>
              <a:t>up a </a:t>
            </a:r>
            <a:r>
              <a:rPr lang="en-IE" sz="2400" b="1" dirty="0">
                <a:solidFill>
                  <a:prstClr val="black"/>
                </a:solidFill>
              </a:rPr>
              <a:t>Parish email address </a:t>
            </a:r>
            <a:r>
              <a:rPr lang="en-IE" sz="2400" dirty="0">
                <a:solidFill>
                  <a:prstClr val="black"/>
                </a:solidFill>
              </a:rPr>
              <a:t>for </a:t>
            </a:r>
            <a:r>
              <a:rPr lang="en-IE" sz="2400" dirty="0" smtClean="0">
                <a:solidFill>
                  <a:prstClr val="black"/>
                </a:solidFill>
              </a:rPr>
              <a:t>communicating </a:t>
            </a:r>
            <a:r>
              <a:rPr lang="en-IE" sz="2400" dirty="0">
                <a:solidFill>
                  <a:prstClr val="black"/>
                </a:solidFill>
              </a:rPr>
              <a:t>with the regulators office </a:t>
            </a:r>
            <a:r>
              <a:rPr lang="en-IE" sz="2400" dirty="0" smtClean="0">
                <a:solidFill>
                  <a:prstClr val="black"/>
                </a:solidFill>
              </a:rPr>
              <a:t>&amp; the RCB (htdunshaughlin@gmail.com)</a:t>
            </a:r>
          </a:p>
          <a:p>
            <a:pPr>
              <a:buClr>
                <a:srgbClr val="B13F9A"/>
              </a:buClr>
            </a:pPr>
            <a:endParaRPr lang="en-IE" sz="2400" dirty="0">
              <a:solidFill>
                <a:prstClr val="black"/>
              </a:solidFill>
            </a:endParaRPr>
          </a:p>
          <a:p>
            <a:pPr marL="0" indent="0">
              <a:buNone/>
            </a:pPr>
            <a:endParaRPr lang="en-IE" dirty="0"/>
          </a:p>
        </p:txBody>
      </p:sp>
    </p:spTree>
    <p:extLst>
      <p:ext uri="{BB962C8B-B14F-4D97-AF65-F5344CB8AC3E}">
        <p14:creationId xmlns:p14="http://schemas.microsoft.com/office/powerpoint/2010/main" val="158869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IE" dirty="0" smtClean="0"/>
              <a:t>What is the current position</a:t>
            </a:r>
          </a:p>
          <a:p>
            <a:r>
              <a:rPr lang="en-GB" dirty="0" smtClean="0"/>
              <a:t>New regulations</a:t>
            </a:r>
          </a:p>
          <a:p>
            <a:r>
              <a:rPr lang="en-GB" dirty="0" smtClean="0"/>
              <a:t>New concepts</a:t>
            </a:r>
            <a:endParaRPr lang="en-IE" dirty="0"/>
          </a:p>
        </p:txBody>
      </p:sp>
      <p:sp>
        <p:nvSpPr>
          <p:cNvPr id="4" name="Slide Number Placeholder 3"/>
          <p:cNvSpPr>
            <a:spLocks noGrp="1"/>
          </p:cNvSpPr>
          <p:nvPr>
            <p:ph type="sldNum" sz="quarter" idx="12"/>
          </p:nvPr>
        </p:nvSpPr>
        <p:spPr/>
        <p:txBody>
          <a:bodyPr/>
          <a:lstStyle/>
          <a:p>
            <a:fld id="{6F42FDE4-A7DD-41A7-A0A6-9B649FB43336}" type="slidenum">
              <a:rPr lang="en-US" smtClean="0"/>
              <a:pPr/>
              <a:t>9</a:t>
            </a:fld>
            <a:endParaRPr lang="en-US" dirty="0"/>
          </a:p>
        </p:txBody>
      </p:sp>
      <p:sp>
        <p:nvSpPr>
          <p:cNvPr id="5" name="Title 4"/>
          <p:cNvSpPr>
            <a:spLocks noGrp="1"/>
          </p:cNvSpPr>
          <p:nvPr>
            <p:ph type="ctrTitle"/>
          </p:nvPr>
        </p:nvSpPr>
        <p:spPr/>
        <p:txBody>
          <a:bodyPr/>
          <a:lstStyle/>
          <a:p>
            <a:r>
              <a:rPr lang="en-IE" dirty="0" smtClean="0"/>
              <a:t>Legislation &amp; Thresholds</a:t>
            </a:r>
            <a:endParaRPr lang="en-IE" dirty="0"/>
          </a:p>
        </p:txBody>
      </p:sp>
    </p:spTree>
    <p:extLst>
      <p:ext uri="{BB962C8B-B14F-4D97-AF65-F5344CB8AC3E}">
        <p14:creationId xmlns:p14="http://schemas.microsoft.com/office/powerpoint/2010/main" val="2682796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 presentation 21.6.17 (3)">
  <a:themeElements>
    <a:clrScheme name="Custom 7">
      <a:dk1>
        <a:sysClr val="windowText" lastClr="000000"/>
      </a:dk1>
      <a:lt1>
        <a:sysClr val="window" lastClr="FFFFFF"/>
      </a:lt1>
      <a:dk2>
        <a:srgbClr val="1F497D"/>
      </a:dk2>
      <a:lt2>
        <a:srgbClr val="EEECE1"/>
      </a:lt2>
      <a:accent1>
        <a:srgbClr val="4F81BD"/>
      </a:accent1>
      <a:accent2>
        <a:srgbClr val="FF0000"/>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1291</TotalTime>
  <Words>3004</Words>
  <Application>Microsoft Office PowerPoint</Application>
  <PresentationFormat>On-screen Show (4:3)</PresentationFormat>
  <Paragraphs>710</Paragraphs>
  <Slides>39</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Courier New</vt:lpstr>
      <vt:lpstr>Franklin Gothic Book</vt:lpstr>
      <vt:lpstr>Perpetua</vt:lpstr>
      <vt:lpstr>Times New Roman</vt:lpstr>
      <vt:lpstr>Wingdings</vt:lpstr>
      <vt:lpstr>Wingdings 2</vt:lpstr>
      <vt:lpstr>CIT presentation 21.6.17 (3)</vt:lpstr>
      <vt:lpstr>Representative Body of the  Church of Ireland</vt:lpstr>
      <vt:lpstr>PowerPoint Presentation</vt:lpstr>
      <vt:lpstr>Representative Church Body of the  Church of Ireland</vt:lpstr>
      <vt:lpstr>Agenda</vt:lpstr>
      <vt:lpstr>Role of annual accounts and reporting</vt:lpstr>
      <vt:lpstr>Accounting for your Parish as a registered charity</vt:lpstr>
      <vt:lpstr>There is a range of RCB &amp; local supports</vt:lpstr>
      <vt:lpstr>RCB &amp; local supports (continued)</vt:lpstr>
      <vt:lpstr>Legislation &amp; Thresholds</vt:lpstr>
      <vt:lpstr>Current position – The 2009 Charities Act &amp; Revenue rules</vt:lpstr>
      <vt:lpstr>Income threshold under the 2009 Charities Act &amp; Revenue rules</vt:lpstr>
      <vt:lpstr>Income thresholds – Recommended in 2016 Regulations </vt:lpstr>
      <vt:lpstr>PowerPoint Presentation</vt:lpstr>
      <vt:lpstr>While an audit may not be required below specific income thresholds</vt:lpstr>
      <vt:lpstr>The 2016 Regulations (not enacted ) introduce the new concept of “Independent Examination”</vt:lpstr>
      <vt:lpstr>Audit</vt:lpstr>
      <vt:lpstr>Calling forward for registration with the CRA</vt:lpstr>
      <vt:lpstr>Transitioning – what type of accounts to prepare and for what? </vt:lpstr>
      <vt:lpstr>Receipts &amp; Payments Accounts</vt:lpstr>
      <vt:lpstr>Accrual Accounts</vt:lpstr>
      <vt:lpstr>Parish, Group or Union – what unit do we prepare accounts for?</vt:lpstr>
      <vt:lpstr>Transitioning – what to include in your Parish accounts?</vt:lpstr>
      <vt:lpstr>Restricted and Unrestricted Funds</vt:lpstr>
      <vt:lpstr>PowerPoint Presentation</vt:lpstr>
      <vt:lpstr>Statement of Assets &amp; Liabilities and Balance Sheet</vt:lpstr>
      <vt:lpstr>PowerPoint Presentation</vt:lpstr>
      <vt:lpstr>Accounting for church property</vt:lpstr>
      <vt:lpstr>Church properties</vt:lpstr>
      <vt:lpstr>Church properties</vt:lpstr>
      <vt:lpstr>Church properties</vt:lpstr>
      <vt:lpstr>Church properties</vt:lpstr>
      <vt:lpstr>Parish investments</vt:lpstr>
      <vt:lpstr>Transitioning – watch out for</vt:lpstr>
      <vt:lpstr>Parish Bank Accounts</vt:lpstr>
      <vt:lpstr>Parish Payments</vt:lpstr>
      <vt:lpstr>Cyber Fraud</vt:lpstr>
      <vt:lpstr>Finally </vt:lpstr>
      <vt:lpstr>PowerPoint Presentation</vt:lpstr>
      <vt:lpstr>Thank you  &amp;  any 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Representative Church Body of the Church of Ireland</dc:title>
  <dc:creator>Kate Williams</dc:creator>
  <cp:lastModifiedBy>Kate Williams</cp:lastModifiedBy>
  <cp:revision>82</cp:revision>
  <cp:lastPrinted>2022-02-23T18:41:14Z</cp:lastPrinted>
  <dcterms:created xsi:type="dcterms:W3CDTF">2018-03-12T14:09:26Z</dcterms:created>
  <dcterms:modified xsi:type="dcterms:W3CDTF">2022-02-23T19:45:06Z</dcterms:modified>
</cp:coreProperties>
</file>